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05" r:id="rId2"/>
    <p:sldId id="258" r:id="rId3"/>
    <p:sldId id="334" r:id="rId4"/>
    <p:sldId id="259" r:id="rId5"/>
    <p:sldId id="257" r:id="rId6"/>
    <p:sldId id="318" r:id="rId7"/>
    <p:sldId id="319" r:id="rId8"/>
    <p:sldId id="332" r:id="rId9"/>
    <p:sldId id="313" r:id="rId10"/>
    <p:sldId id="315" r:id="rId11"/>
    <p:sldId id="316" r:id="rId12"/>
    <p:sldId id="266" r:id="rId13"/>
    <p:sldId id="262" r:id="rId14"/>
    <p:sldId id="263" r:id="rId15"/>
    <p:sldId id="314" r:id="rId16"/>
    <p:sldId id="331" r:id="rId17"/>
    <p:sldId id="301" r:id="rId18"/>
    <p:sldId id="265" r:id="rId19"/>
    <p:sldId id="273" r:id="rId20"/>
    <p:sldId id="303" r:id="rId21"/>
    <p:sldId id="302" r:id="rId22"/>
    <p:sldId id="317" r:id="rId23"/>
    <p:sldId id="306" r:id="rId24"/>
    <p:sldId id="330" r:id="rId25"/>
    <p:sldId id="322" r:id="rId26"/>
    <p:sldId id="323" r:id="rId27"/>
    <p:sldId id="272" r:id="rId28"/>
    <p:sldId id="320" r:id="rId29"/>
    <p:sldId id="274" r:id="rId30"/>
    <p:sldId id="335" r:id="rId31"/>
    <p:sldId id="324" r:id="rId32"/>
    <p:sldId id="325" r:id="rId33"/>
    <p:sldId id="326" r:id="rId34"/>
    <p:sldId id="327" r:id="rId35"/>
    <p:sldId id="336" r:id="rId36"/>
    <p:sldId id="321" r:id="rId37"/>
    <p:sldId id="270" r:id="rId38"/>
    <p:sldId id="333" r:id="rId39"/>
    <p:sldId id="278" r:id="rId40"/>
    <p:sldId id="295" r:id="rId41"/>
    <p:sldId id="297" r:id="rId42"/>
    <p:sldId id="279" r:id="rId43"/>
    <p:sldId id="304" r:id="rId44"/>
    <p:sldId id="281" r:id="rId45"/>
    <p:sldId id="292" r:id="rId46"/>
    <p:sldId id="291" r:id="rId47"/>
    <p:sldId id="286" r:id="rId48"/>
    <p:sldId id="290" r:id="rId49"/>
    <p:sldId id="300" r:id="rId50"/>
    <p:sldId id="294" r:id="rId51"/>
    <p:sldId id="298" r:id="rId52"/>
    <p:sldId id="328" r:id="rId53"/>
    <p:sldId id="329" r:id="rId54"/>
    <p:sldId id="296"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4" d="100"/>
          <a:sy n="94" d="100"/>
        </p:scale>
        <p:origin x="53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933F6D-17BD-4810-B15A-9F1CA16715DE}" type="datetimeFigureOut">
              <a:rPr lang="en-US" smtClean="0"/>
              <a:t>1/16/19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5AD82-E812-4BC6-93B5-5A3EF5BBE22D}" type="slidenum">
              <a:rPr lang="en-US" smtClean="0"/>
              <a:t>‹#›</a:t>
            </a:fld>
            <a:endParaRPr lang="en-US"/>
          </a:p>
        </p:txBody>
      </p:sp>
    </p:spTree>
    <p:extLst>
      <p:ext uri="{BB962C8B-B14F-4D97-AF65-F5344CB8AC3E}">
        <p14:creationId xmlns:p14="http://schemas.microsoft.com/office/powerpoint/2010/main" val="1546444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1</a:t>
            </a:fld>
            <a:endParaRPr lang="en-US"/>
          </a:p>
        </p:txBody>
      </p:sp>
    </p:spTree>
    <p:extLst>
      <p:ext uri="{BB962C8B-B14F-4D97-AF65-F5344CB8AC3E}">
        <p14:creationId xmlns:p14="http://schemas.microsoft.com/office/powerpoint/2010/main" val="4146856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10</a:t>
            </a:fld>
            <a:endParaRPr lang="en-US"/>
          </a:p>
        </p:txBody>
      </p:sp>
    </p:spTree>
    <p:extLst>
      <p:ext uri="{BB962C8B-B14F-4D97-AF65-F5344CB8AC3E}">
        <p14:creationId xmlns:p14="http://schemas.microsoft.com/office/powerpoint/2010/main" val="3771577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11</a:t>
            </a:fld>
            <a:endParaRPr lang="en-US"/>
          </a:p>
        </p:txBody>
      </p:sp>
    </p:spTree>
    <p:extLst>
      <p:ext uri="{BB962C8B-B14F-4D97-AF65-F5344CB8AC3E}">
        <p14:creationId xmlns:p14="http://schemas.microsoft.com/office/powerpoint/2010/main" val="1750557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12</a:t>
            </a:fld>
            <a:endParaRPr lang="en-US"/>
          </a:p>
        </p:txBody>
      </p:sp>
    </p:spTree>
    <p:extLst>
      <p:ext uri="{BB962C8B-B14F-4D97-AF65-F5344CB8AC3E}">
        <p14:creationId xmlns:p14="http://schemas.microsoft.com/office/powerpoint/2010/main" val="1119559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13</a:t>
            </a:fld>
            <a:endParaRPr lang="en-US"/>
          </a:p>
        </p:txBody>
      </p:sp>
    </p:spTree>
    <p:extLst>
      <p:ext uri="{BB962C8B-B14F-4D97-AF65-F5344CB8AC3E}">
        <p14:creationId xmlns:p14="http://schemas.microsoft.com/office/powerpoint/2010/main" val="457308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14</a:t>
            </a:fld>
            <a:endParaRPr lang="en-US"/>
          </a:p>
        </p:txBody>
      </p:sp>
    </p:spTree>
    <p:extLst>
      <p:ext uri="{BB962C8B-B14F-4D97-AF65-F5344CB8AC3E}">
        <p14:creationId xmlns:p14="http://schemas.microsoft.com/office/powerpoint/2010/main" val="3660613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15</a:t>
            </a:fld>
            <a:endParaRPr lang="en-US"/>
          </a:p>
        </p:txBody>
      </p:sp>
    </p:spTree>
    <p:extLst>
      <p:ext uri="{BB962C8B-B14F-4D97-AF65-F5344CB8AC3E}">
        <p14:creationId xmlns:p14="http://schemas.microsoft.com/office/powerpoint/2010/main" val="1593739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16</a:t>
            </a:fld>
            <a:endParaRPr lang="en-US"/>
          </a:p>
        </p:txBody>
      </p:sp>
    </p:spTree>
    <p:extLst>
      <p:ext uri="{BB962C8B-B14F-4D97-AF65-F5344CB8AC3E}">
        <p14:creationId xmlns:p14="http://schemas.microsoft.com/office/powerpoint/2010/main" val="3775373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17</a:t>
            </a:fld>
            <a:endParaRPr lang="en-US"/>
          </a:p>
        </p:txBody>
      </p:sp>
    </p:spTree>
    <p:extLst>
      <p:ext uri="{BB962C8B-B14F-4D97-AF65-F5344CB8AC3E}">
        <p14:creationId xmlns:p14="http://schemas.microsoft.com/office/powerpoint/2010/main" val="1370506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18</a:t>
            </a:fld>
            <a:endParaRPr lang="en-US"/>
          </a:p>
        </p:txBody>
      </p:sp>
    </p:spTree>
    <p:extLst>
      <p:ext uri="{BB962C8B-B14F-4D97-AF65-F5344CB8AC3E}">
        <p14:creationId xmlns:p14="http://schemas.microsoft.com/office/powerpoint/2010/main" val="2909629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19</a:t>
            </a:fld>
            <a:endParaRPr lang="en-US"/>
          </a:p>
        </p:txBody>
      </p:sp>
    </p:spTree>
    <p:extLst>
      <p:ext uri="{BB962C8B-B14F-4D97-AF65-F5344CB8AC3E}">
        <p14:creationId xmlns:p14="http://schemas.microsoft.com/office/powerpoint/2010/main" val="119394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2</a:t>
            </a:fld>
            <a:endParaRPr lang="en-US"/>
          </a:p>
        </p:txBody>
      </p:sp>
    </p:spTree>
    <p:extLst>
      <p:ext uri="{BB962C8B-B14F-4D97-AF65-F5344CB8AC3E}">
        <p14:creationId xmlns:p14="http://schemas.microsoft.com/office/powerpoint/2010/main" val="463728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20</a:t>
            </a:fld>
            <a:endParaRPr lang="en-US"/>
          </a:p>
        </p:txBody>
      </p:sp>
    </p:spTree>
    <p:extLst>
      <p:ext uri="{BB962C8B-B14F-4D97-AF65-F5344CB8AC3E}">
        <p14:creationId xmlns:p14="http://schemas.microsoft.com/office/powerpoint/2010/main" val="4048299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21</a:t>
            </a:fld>
            <a:endParaRPr lang="en-US"/>
          </a:p>
        </p:txBody>
      </p:sp>
    </p:spTree>
    <p:extLst>
      <p:ext uri="{BB962C8B-B14F-4D97-AF65-F5344CB8AC3E}">
        <p14:creationId xmlns:p14="http://schemas.microsoft.com/office/powerpoint/2010/main" val="3130028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22</a:t>
            </a:fld>
            <a:endParaRPr lang="en-US"/>
          </a:p>
        </p:txBody>
      </p:sp>
    </p:spTree>
    <p:extLst>
      <p:ext uri="{BB962C8B-B14F-4D97-AF65-F5344CB8AC3E}">
        <p14:creationId xmlns:p14="http://schemas.microsoft.com/office/powerpoint/2010/main" val="2369380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23</a:t>
            </a:fld>
            <a:endParaRPr lang="en-US"/>
          </a:p>
        </p:txBody>
      </p:sp>
    </p:spTree>
    <p:extLst>
      <p:ext uri="{BB962C8B-B14F-4D97-AF65-F5344CB8AC3E}">
        <p14:creationId xmlns:p14="http://schemas.microsoft.com/office/powerpoint/2010/main" val="2560519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24</a:t>
            </a:fld>
            <a:endParaRPr lang="en-US"/>
          </a:p>
        </p:txBody>
      </p:sp>
    </p:spTree>
    <p:extLst>
      <p:ext uri="{BB962C8B-B14F-4D97-AF65-F5344CB8AC3E}">
        <p14:creationId xmlns:p14="http://schemas.microsoft.com/office/powerpoint/2010/main" val="1420287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25</a:t>
            </a:fld>
            <a:endParaRPr lang="en-US"/>
          </a:p>
        </p:txBody>
      </p:sp>
    </p:spTree>
    <p:extLst>
      <p:ext uri="{BB962C8B-B14F-4D97-AF65-F5344CB8AC3E}">
        <p14:creationId xmlns:p14="http://schemas.microsoft.com/office/powerpoint/2010/main" val="216146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26</a:t>
            </a:fld>
            <a:endParaRPr lang="en-US"/>
          </a:p>
        </p:txBody>
      </p:sp>
    </p:spTree>
    <p:extLst>
      <p:ext uri="{BB962C8B-B14F-4D97-AF65-F5344CB8AC3E}">
        <p14:creationId xmlns:p14="http://schemas.microsoft.com/office/powerpoint/2010/main" val="2701864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27</a:t>
            </a:fld>
            <a:endParaRPr lang="en-US"/>
          </a:p>
        </p:txBody>
      </p:sp>
    </p:spTree>
    <p:extLst>
      <p:ext uri="{BB962C8B-B14F-4D97-AF65-F5344CB8AC3E}">
        <p14:creationId xmlns:p14="http://schemas.microsoft.com/office/powerpoint/2010/main" val="1869280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28</a:t>
            </a:fld>
            <a:endParaRPr lang="en-US"/>
          </a:p>
        </p:txBody>
      </p:sp>
    </p:spTree>
    <p:extLst>
      <p:ext uri="{BB962C8B-B14F-4D97-AF65-F5344CB8AC3E}">
        <p14:creationId xmlns:p14="http://schemas.microsoft.com/office/powerpoint/2010/main" val="545859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29</a:t>
            </a:fld>
            <a:endParaRPr lang="en-US"/>
          </a:p>
        </p:txBody>
      </p:sp>
    </p:spTree>
    <p:extLst>
      <p:ext uri="{BB962C8B-B14F-4D97-AF65-F5344CB8AC3E}">
        <p14:creationId xmlns:p14="http://schemas.microsoft.com/office/powerpoint/2010/main" val="2722860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3</a:t>
            </a:fld>
            <a:endParaRPr lang="en-US"/>
          </a:p>
        </p:txBody>
      </p:sp>
    </p:spTree>
    <p:extLst>
      <p:ext uri="{BB962C8B-B14F-4D97-AF65-F5344CB8AC3E}">
        <p14:creationId xmlns:p14="http://schemas.microsoft.com/office/powerpoint/2010/main" val="2138523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31</a:t>
            </a:fld>
            <a:endParaRPr lang="en-US"/>
          </a:p>
        </p:txBody>
      </p:sp>
    </p:spTree>
    <p:extLst>
      <p:ext uri="{BB962C8B-B14F-4D97-AF65-F5344CB8AC3E}">
        <p14:creationId xmlns:p14="http://schemas.microsoft.com/office/powerpoint/2010/main" val="3422772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32</a:t>
            </a:fld>
            <a:endParaRPr lang="en-US"/>
          </a:p>
        </p:txBody>
      </p:sp>
    </p:spTree>
    <p:extLst>
      <p:ext uri="{BB962C8B-B14F-4D97-AF65-F5344CB8AC3E}">
        <p14:creationId xmlns:p14="http://schemas.microsoft.com/office/powerpoint/2010/main" val="1602403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33</a:t>
            </a:fld>
            <a:endParaRPr lang="en-US"/>
          </a:p>
        </p:txBody>
      </p:sp>
    </p:spTree>
    <p:extLst>
      <p:ext uri="{BB962C8B-B14F-4D97-AF65-F5344CB8AC3E}">
        <p14:creationId xmlns:p14="http://schemas.microsoft.com/office/powerpoint/2010/main" val="3455101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34</a:t>
            </a:fld>
            <a:endParaRPr lang="en-US"/>
          </a:p>
        </p:txBody>
      </p:sp>
    </p:spTree>
    <p:extLst>
      <p:ext uri="{BB962C8B-B14F-4D97-AF65-F5344CB8AC3E}">
        <p14:creationId xmlns:p14="http://schemas.microsoft.com/office/powerpoint/2010/main" val="1281172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36</a:t>
            </a:fld>
            <a:endParaRPr lang="en-US"/>
          </a:p>
        </p:txBody>
      </p:sp>
    </p:spTree>
    <p:extLst>
      <p:ext uri="{BB962C8B-B14F-4D97-AF65-F5344CB8AC3E}">
        <p14:creationId xmlns:p14="http://schemas.microsoft.com/office/powerpoint/2010/main" val="2583858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37</a:t>
            </a:fld>
            <a:endParaRPr lang="en-US"/>
          </a:p>
        </p:txBody>
      </p:sp>
    </p:spTree>
    <p:extLst>
      <p:ext uri="{BB962C8B-B14F-4D97-AF65-F5344CB8AC3E}">
        <p14:creationId xmlns:p14="http://schemas.microsoft.com/office/powerpoint/2010/main" val="2411058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38</a:t>
            </a:fld>
            <a:endParaRPr lang="en-US"/>
          </a:p>
        </p:txBody>
      </p:sp>
    </p:spTree>
    <p:extLst>
      <p:ext uri="{BB962C8B-B14F-4D97-AF65-F5344CB8AC3E}">
        <p14:creationId xmlns:p14="http://schemas.microsoft.com/office/powerpoint/2010/main" val="3804152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39</a:t>
            </a:fld>
            <a:endParaRPr lang="en-US"/>
          </a:p>
        </p:txBody>
      </p:sp>
    </p:spTree>
    <p:extLst>
      <p:ext uri="{BB962C8B-B14F-4D97-AF65-F5344CB8AC3E}">
        <p14:creationId xmlns:p14="http://schemas.microsoft.com/office/powerpoint/2010/main" val="3876029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40</a:t>
            </a:fld>
            <a:endParaRPr lang="en-US"/>
          </a:p>
        </p:txBody>
      </p:sp>
    </p:spTree>
    <p:extLst>
      <p:ext uri="{BB962C8B-B14F-4D97-AF65-F5344CB8AC3E}">
        <p14:creationId xmlns:p14="http://schemas.microsoft.com/office/powerpoint/2010/main" val="3202643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41</a:t>
            </a:fld>
            <a:endParaRPr lang="en-US"/>
          </a:p>
        </p:txBody>
      </p:sp>
    </p:spTree>
    <p:extLst>
      <p:ext uri="{BB962C8B-B14F-4D97-AF65-F5344CB8AC3E}">
        <p14:creationId xmlns:p14="http://schemas.microsoft.com/office/powerpoint/2010/main" val="1628038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4</a:t>
            </a:fld>
            <a:endParaRPr lang="en-US"/>
          </a:p>
        </p:txBody>
      </p:sp>
    </p:spTree>
    <p:extLst>
      <p:ext uri="{BB962C8B-B14F-4D97-AF65-F5344CB8AC3E}">
        <p14:creationId xmlns:p14="http://schemas.microsoft.com/office/powerpoint/2010/main" val="4051718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42</a:t>
            </a:fld>
            <a:endParaRPr lang="en-US"/>
          </a:p>
        </p:txBody>
      </p:sp>
    </p:spTree>
    <p:extLst>
      <p:ext uri="{BB962C8B-B14F-4D97-AF65-F5344CB8AC3E}">
        <p14:creationId xmlns:p14="http://schemas.microsoft.com/office/powerpoint/2010/main" val="32817667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43</a:t>
            </a:fld>
            <a:endParaRPr lang="en-US"/>
          </a:p>
        </p:txBody>
      </p:sp>
    </p:spTree>
    <p:extLst>
      <p:ext uri="{BB962C8B-B14F-4D97-AF65-F5344CB8AC3E}">
        <p14:creationId xmlns:p14="http://schemas.microsoft.com/office/powerpoint/2010/main" val="18490672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44</a:t>
            </a:fld>
            <a:endParaRPr lang="en-US"/>
          </a:p>
        </p:txBody>
      </p:sp>
    </p:spTree>
    <p:extLst>
      <p:ext uri="{BB962C8B-B14F-4D97-AF65-F5344CB8AC3E}">
        <p14:creationId xmlns:p14="http://schemas.microsoft.com/office/powerpoint/2010/main" val="1812810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45</a:t>
            </a:fld>
            <a:endParaRPr lang="en-US"/>
          </a:p>
        </p:txBody>
      </p:sp>
    </p:spTree>
    <p:extLst>
      <p:ext uri="{BB962C8B-B14F-4D97-AF65-F5344CB8AC3E}">
        <p14:creationId xmlns:p14="http://schemas.microsoft.com/office/powerpoint/2010/main" val="2696349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46</a:t>
            </a:fld>
            <a:endParaRPr lang="en-US"/>
          </a:p>
        </p:txBody>
      </p:sp>
    </p:spTree>
    <p:extLst>
      <p:ext uri="{BB962C8B-B14F-4D97-AF65-F5344CB8AC3E}">
        <p14:creationId xmlns:p14="http://schemas.microsoft.com/office/powerpoint/2010/main" val="2901377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47</a:t>
            </a:fld>
            <a:endParaRPr lang="en-US"/>
          </a:p>
        </p:txBody>
      </p:sp>
    </p:spTree>
    <p:extLst>
      <p:ext uri="{BB962C8B-B14F-4D97-AF65-F5344CB8AC3E}">
        <p14:creationId xmlns:p14="http://schemas.microsoft.com/office/powerpoint/2010/main" val="20566165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48</a:t>
            </a:fld>
            <a:endParaRPr lang="en-US"/>
          </a:p>
        </p:txBody>
      </p:sp>
    </p:spTree>
    <p:extLst>
      <p:ext uri="{BB962C8B-B14F-4D97-AF65-F5344CB8AC3E}">
        <p14:creationId xmlns:p14="http://schemas.microsoft.com/office/powerpoint/2010/main" val="21485151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49</a:t>
            </a:fld>
            <a:endParaRPr lang="en-US"/>
          </a:p>
        </p:txBody>
      </p:sp>
    </p:spTree>
    <p:extLst>
      <p:ext uri="{BB962C8B-B14F-4D97-AF65-F5344CB8AC3E}">
        <p14:creationId xmlns:p14="http://schemas.microsoft.com/office/powerpoint/2010/main" val="32074306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50</a:t>
            </a:fld>
            <a:endParaRPr lang="en-US"/>
          </a:p>
        </p:txBody>
      </p:sp>
    </p:spTree>
    <p:extLst>
      <p:ext uri="{BB962C8B-B14F-4D97-AF65-F5344CB8AC3E}">
        <p14:creationId xmlns:p14="http://schemas.microsoft.com/office/powerpoint/2010/main" val="37777468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51</a:t>
            </a:fld>
            <a:endParaRPr lang="en-US"/>
          </a:p>
        </p:txBody>
      </p:sp>
    </p:spTree>
    <p:extLst>
      <p:ext uri="{BB962C8B-B14F-4D97-AF65-F5344CB8AC3E}">
        <p14:creationId xmlns:p14="http://schemas.microsoft.com/office/powerpoint/2010/main" val="3074974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5</a:t>
            </a:fld>
            <a:endParaRPr lang="en-US"/>
          </a:p>
        </p:txBody>
      </p:sp>
    </p:spTree>
    <p:extLst>
      <p:ext uri="{BB962C8B-B14F-4D97-AF65-F5344CB8AC3E}">
        <p14:creationId xmlns:p14="http://schemas.microsoft.com/office/powerpoint/2010/main" val="3845865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52</a:t>
            </a:fld>
            <a:endParaRPr lang="en-US"/>
          </a:p>
        </p:txBody>
      </p:sp>
    </p:spTree>
    <p:extLst>
      <p:ext uri="{BB962C8B-B14F-4D97-AF65-F5344CB8AC3E}">
        <p14:creationId xmlns:p14="http://schemas.microsoft.com/office/powerpoint/2010/main" val="23376675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53</a:t>
            </a:fld>
            <a:endParaRPr lang="en-US"/>
          </a:p>
        </p:txBody>
      </p:sp>
    </p:spTree>
    <p:extLst>
      <p:ext uri="{BB962C8B-B14F-4D97-AF65-F5344CB8AC3E}">
        <p14:creationId xmlns:p14="http://schemas.microsoft.com/office/powerpoint/2010/main" val="21012477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54</a:t>
            </a:fld>
            <a:endParaRPr lang="en-US"/>
          </a:p>
        </p:txBody>
      </p:sp>
    </p:spTree>
    <p:extLst>
      <p:ext uri="{BB962C8B-B14F-4D97-AF65-F5344CB8AC3E}">
        <p14:creationId xmlns:p14="http://schemas.microsoft.com/office/powerpoint/2010/main" val="2453518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Employment rate as of 5/21/2018</a:t>
            </a:r>
          </a:p>
        </p:txBody>
      </p:sp>
      <p:sp>
        <p:nvSpPr>
          <p:cNvPr id="4" name="Slide Number Placeholder 3"/>
          <p:cNvSpPr>
            <a:spLocks noGrp="1"/>
          </p:cNvSpPr>
          <p:nvPr>
            <p:ph type="sldNum" sz="quarter" idx="10"/>
          </p:nvPr>
        </p:nvSpPr>
        <p:spPr/>
        <p:txBody>
          <a:bodyPr/>
          <a:lstStyle/>
          <a:p>
            <a:fld id="{772FC1E4-0B5A-47F1-B9DD-3551DE6522D6}" type="slidenum">
              <a:rPr lang="en-US" smtClean="0"/>
              <a:t>6</a:t>
            </a:fld>
            <a:endParaRPr lang="en-US"/>
          </a:p>
        </p:txBody>
      </p:sp>
    </p:spTree>
    <p:extLst>
      <p:ext uri="{BB962C8B-B14F-4D97-AF65-F5344CB8AC3E}">
        <p14:creationId xmlns:p14="http://schemas.microsoft.com/office/powerpoint/2010/main" val="3438248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7</a:t>
            </a:fld>
            <a:endParaRPr lang="en-US"/>
          </a:p>
        </p:txBody>
      </p:sp>
    </p:spTree>
    <p:extLst>
      <p:ext uri="{BB962C8B-B14F-4D97-AF65-F5344CB8AC3E}">
        <p14:creationId xmlns:p14="http://schemas.microsoft.com/office/powerpoint/2010/main" val="1107116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8</a:t>
            </a:fld>
            <a:endParaRPr lang="en-US"/>
          </a:p>
        </p:txBody>
      </p:sp>
    </p:spTree>
    <p:extLst>
      <p:ext uri="{BB962C8B-B14F-4D97-AF65-F5344CB8AC3E}">
        <p14:creationId xmlns:p14="http://schemas.microsoft.com/office/powerpoint/2010/main" val="962590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55AD82-E812-4BC6-93B5-5A3EF5BBE22D}" type="slidenum">
              <a:rPr lang="en-US" smtClean="0"/>
              <a:t>9</a:t>
            </a:fld>
            <a:endParaRPr lang="en-US"/>
          </a:p>
        </p:txBody>
      </p:sp>
    </p:spTree>
    <p:extLst>
      <p:ext uri="{BB962C8B-B14F-4D97-AF65-F5344CB8AC3E}">
        <p14:creationId xmlns:p14="http://schemas.microsoft.com/office/powerpoint/2010/main" val="328930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190D91-B8D3-4CD0-92B0-BEEF3E28D712}"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4D49C-9BE0-4A12-9756-3EB04054498F}" type="slidenum">
              <a:rPr lang="en-US" smtClean="0"/>
              <a:t>‹#›</a:t>
            </a:fld>
            <a:endParaRPr lang="en-US"/>
          </a:p>
        </p:txBody>
      </p:sp>
    </p:spTree>
    <p:extLst>
      <p:ext uri="{BB962C8B-B14F-4D97-AF65-F5344CB8AC3E}">
        <p14:creationId xmlns:p14="http://schemas.microsoft.com/office/powerpoint/2010/main" val="1428698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190D91-B8D3-4CD0-92B0-BEEF3E28D712}"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4D49C-9BE0-4A12-9756-3EB04054498F}" type="slidenum">
              <a:rPr lang="en-US" smtClean="0"/>
              <a:t>‹#›</a:t>
            </a:fld>
            <a:endParaRPr lang="en-US"/>
          </a:p>
        </p:txBody>
      </p:sp>
    </p:spTree>
    <p:extLst>
      <p:ext uri="{BB962C8B-B14F-4D97-AF65-F5344CB8AC3E}">
        <p14:creationId xmlns:p14="http://schemas.microsoft.com/office/powerpoint/2010/main" val="2571142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190D91-B8D3-4CD0-92B0-BEEF3E28D712}"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4D49C-9BE0-4A12-9756-3EB04054498F}" type="slidenum">
              <a:rPr lang="en-US" smtClean="0"/>
              <a:t>‹#›</a:t>
            </a:fld>
            <a:endParaRPr lang="en-US"/>
          </a:p>
        </p:txBody>
      </p:sp>
    </p:spTree>
    <p:extLst>
      <p:ext uri="{BB962C8B-B14F-4D97-AF65-F5344CB8AC3E}">
        <p14:creationId xmlns:p14="http://schemas.microsoft.com/office/powerpoint/2010/main" val="247529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190D91-B8D3-4CD0-92B0-BEEF3E28D712}"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4D49C-9BE0-4A12-9756-3EB04054498F}" type="slidenum">
              <a:rPr lang="en-US" smtClean="0"/>
              <a:t>‹#›</a:t>
            </a:fld>
            <a:endParaRPr lang="en-US"/>
          </a:p>
        </p:txBody>
      </p:sp>
    </p:spTree>
    <p:extLst>
      <p:ext uri="{BB962C8B-B14F-4D97-AF65-F5344CB8AC3E}">
        <p14:creationId xmlns:p14="http://schemas.microsoft.com/office/powerpoint/2010/main" val="341193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190D91-B8D3-4CD0-92B0-BEEF3E28D712}"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4D49C-9BE0-4A12-9756-3EB04054498F}" type="slidenum">
              <a:rPr lang="en-US" smtClean="0"/>
              <a:t>‹#›</a:t>
            </a:fld>
            <a:endParaRPr lang="en-US"/>
          </a:p>
        </p:txBody>
      </p:sp>
    </p:spTree>
    <p:extLst>
      <p:ext uri="{BB962C8B-B14F-4D97-AF65-F5344CB8AC3E}">
        <p14:creationId xmlns:p14="http://schemas.microsoft.com/office/powerpoint/2010/main" val="3981479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190D91-B8D3-4CD0-92B0-BEEF3E28D712}" type="datetimeFigureOut">
              <a:rPr lang="en-US" smtClean="0"/>
              <a:t>1/16/19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C4D49C-9BE0-4A12-9756-3EB04054498F}" type="slidenum">
              <a:rPr lang="en-US" smtClean="0"/>
              <a:t>‹#›</a:t>
            </a:fld>
            <a:endParaRPr lang="en-US"/>
          </a:p>
        </p:txBody>
      </p:sp>
    </p:spTree>
    <p:extLst>
      <p:ext uri="{BB962C8B-B14F-4D97-AF65-F5344CB8AC3E}">
        <p14:creationId xmlns:p14="http://schemas.microsoft.com/office/powerpoint/2010/main" val="792399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190D91-B8D3-4CD0-92B0-BEEF3E28D712}" type="datetimeFigureOut">
              <a:rPr lang="en-US" smtClean="0"/>
              <a:t>1/16/19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C4D49C-9BE0-4A12-9756-3EB04054498F}" type="slidenum">
              <a:rPr lang="en-US" smtClean="0"/>
              <a:t>‹#›</a:t>
            </a:fld>
            <a:endParaRPr lang="en-US"/>
          </a:p>
        </p:txBody>
      </p:sp>
    </p:spTree>
    <p:extLst>
      <p:ext uri="{BB962C8B-B14F-4D97-AF65-F5344CB8AC3E}">
        <p14:creationId xmlns:p14="http://schemas.microsoft.com/office/powerpoint/2010/main" val="89001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190D91-B8D3-4CD0-92B0-BEEF3E28D712}" type="datetimeFigureOut">
              <a:rPr lang="en-US" smtClean="0"/>
              <a:t>1/16/19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C4D49C-9BE0-4A12-9756-3EB04054498F}" type="slidenum">
              <a:rPr lang="en-US" smtClean="0"/>
              <a:t>‹#›</a:t>
            </a:fld>
            <a:endParaRPr lang="en-US"/>
          </a:p>
        </p:txBody>
      </p:sp>
    </p:spTree>
    <p:extLst>
      <p:ext uri="{BB962C8B-B14F-4D97-AF65-F5344CB8AC3E}">
        <p14:creationId xmlns:p14="http://schemas.microsoft.com/office/powerpoint/2010/main" val="289175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90D91-B8D3-4CD0-92B0-BEEF3E28D712}" type="datetimeFigureOut">
              <a:rPr lang="en-US" smtClean="0"/>
              <a:t>1/16/19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C4D49C-9BE0-4A12-9756-3EB04054498F}" type="slidenum">
              <a:rPr lang="en-US" smtClean="0"/>
              <a:t>‹#›</a:t>
            </a:fld>
            <a:endParaRPr lang="en-US"/>
          </a:p>
        </p:txBody>
      </p:sp>
    </p:spTree>
    <p:extLst>
      <p:ext uri="{BB962C8B-B14F-4D97-AF65-F5344CB8AC3E}">
        <p14:creationId xmlns:p14="http://schemas.microsoft.com/office/powerpoint/2010/main" val="3432138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190D91-B8D3-4CD0-92B0-BEEF3E28D712}" type="datetimeFigureOut">
              <a:rPr lang="en-US" smtClean="0"/>
              <a:t>1/16/19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C4D49C-9BE0-4A12-9756-3EB04054498F}" type="slidenum">
              <a:rPr lang="en-US" smtClean="0"/>
              <a:t>‹#›</a:t>
            </a:fld>
            <a:endParaRPr lang="en-US"/>
          </a:p>
        </p:txBody>
      </p:sp>
    </p:spTree>
    <p:extLst>
      <p:ext uri="{BB962C8B-B14F-4D97-AF65-F5344CB8AC3E}">
        <p14:creationId xmlns:p14="http://schemas.microsoft.com/office/powerpoint/2010/main" val="518547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190D91-B8D3-4CD0-92B0-BEEF3E28D712}" type="datetimeFigureOut">
              <a:rPr lang="en-US" smtClean="0"/>
              <a:t>1/16/19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C4D49C-9BE0-4A12-9756-3EB04054498F}" type="slidenum">
              <a:rPr lang="en-US" smtClean="0"/>
              <a:t>‹#›</a:t>
            </a:fld>
            <a:endParaRPr lang="en-US"/>
          </a:p>
        </p:txBody>
      </p:sp>
    </p:spTree>
    <p:extLst>
      <p:ext uri="{BB962C8B-B14F-4D97-AF65-F5344CB8AC3E}">
        <p14:creationId xmlns:p14="http://schemas.microsoft.com/office/powerpoint/2010/main" val="1128170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90D91-B8D3-4CD0-92B0-BEEF3E28D712}" type="datetimeFigureOut">
              <a:rPr lang="en-US" smtClean="0"/>
              <a:t>1/16/19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4D49C-9BE0-4A12-9756-3EB04054498F}" type="slidenum">
              <a:rPr lang="en-US" smtClean="0"/>
              <a:t>‹#›</a:t>
            </a:fld>
            <a:endParaRPr lang="en-US"/>
          </a:p>
        </p:txBody>
      </p:sp>
    </p:spTree>
    <p:extLst>
      <p:ext uri="{BB962C8B-B14F-4D97-AF65-F5344CB8AC3E}">
        <p14:creationId xmlns:p14="http://schemas.microsoft.com/office/powerpoint/2010/main" val="1471618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blinn.edu/testing/tsi-assessment.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blinn.edu/distance-learning/are-you-ready-for-distance-learning.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blinn.edu/online/students/tutorials.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blinn.edu/testing/teas_v.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atitesting.com/ati_store/product.aspx?zpid=1528&amp;_ga=2.166075966.1836604682.1525173961-1545978217.1525173939"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blinn.edu/health-sciences/required-immunizations.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blinn.edu/immunizations/index.html"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bon.texas.gov/licensure_eligibility.asp"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blinn.edu/scholarships/index.html" TargetMode="External"/><Relationship Id="rId7" Type="http://schemas.openxmlformats.org/officeDocument/2006/relationships/hyperlink" Target="http://bvjobs.or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www.blinn.edu/perkins-grant/financial-assistance.htm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51.xml.rels><?xml version="1.0" encoding="UTF-8" standalone="yes"?>
<Relationships xmlns="http://schemas.openxmlformats.org/package/2006/relationships"><Relationship Id="rId3" Type="http://schemas.openxmlformats.org/officeDocument/2006/relationships/hyperlink" Target="https://www.ncsbn.org/RN_Test_Plan_2016_Final.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amy.sireci@blinn.edu"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blinn.edu/RELLI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54.xml.rels><?xml version="1.0" encoding="UTF-8" standalone="yes"?>
<Relationships xmlns="http://schemas.openxmlformats.org/package/2006/relationships"><Relationship Id="rId3" Type="http://schemas.openxmlformats.org/officeDocument/2006/relationships/hyperlink" Target="mailto:karla.ross@blinn.edu"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mailto:cindy.manning@blinn.edu"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applytexas.org/adappc/gen/c_start.WBX"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blinn.edu/associate-degree-nursing/pdf/generic_application_packe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5142" cy="6858000"/>
          </a:xfrm>
        </p:spPr>
      </p:pic>
      <p:sp>
        <p:nvSpPr>
          <p:cNvPr id="2" name="Title 1"/>
          <p:cNvSpPr>
            <a:spLocks noGrp="1"/>
          </p:cNvSpPr>
          <p:nvPr>
            <p:ph type="title"/>
          </p:nvPr>
        </p:nvSpPr>
        <p:spPr>
          <a:xfrm>
            <a:off x="457200" y="2344615"/>
            <a:ext cx="8229600" cy="1084385"/>
          </a:xfrm>
        </p:spPr>
        <p:txBody>
          <a:bodyPr>
            <a:normAutofit fontScale="90000"/>
          </a:bodyPr>
          <a:lstStyle/>
          <a:p>
            <a:r>
              <a:rPr lang="en-US" dirty="0" err="1">
                <a:solidFill>
                  <a:schemeClr val="tx1"/>
                </a:solidFill>
              </a:rPr>
              <a:t>Blinn</a:t>
            </a:r>
            <a:r>
              <a:rPr lang="en-US" dirty="0">
                <a:solidFill>
                  <a:schemeClr val="tx1"/>
                </a:solidFill>
              </a:rPr>
              <a:t> College </a:t>
            </a:r>
            <a:br>
              <a:rPr lang="en-US" dirty="0">
                <a:solidFill>
                  <a:schemeClr val="tx1"/>
                </a:solidFill>
              </a:rPr>
            </a:br>
            <a:r>
              <a:rPr lang="en-US" dirty="0">
                <a:solidFill>
                  <a:schemeClr val="tx1"/>
                </a:solidFill>
              </a:rPr>
              <a:t>Associate Degree Nursing Program</a:t>
            </a:r>
          </a:p>
        </p:txBody>
      </p:sp>
      <p:sp>
        <p:nvSpPr>
          <p:cNvPr id="5" name="Title 1"/>
          <p:cNvSpPr txBox="1">
            <a:spLocks/>
          </p:cNvSpPr>
          <p:nvPr/>
        </p:nvSpPr>
        <p:spPr>
          <a:xfrm>
            <a:off x="457200" y="3598985"/>
            <a:ext cx="8229600" cy="104921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sz="2800" b="0" dirty="0">
                <a:solidFill>
                  <a:schemeClr val="accent1">
                    <a:lumMod val="75000"/>
                  </a:schemeClr>
                </a:solidFill>
              </a:rPr>
              <a:t>Generic Option</a:t>
            </a:r>
          </a:p>
          <a:p>
            <a:r>
              <a:rPr lang="en-US" sz="2800" b="0" dirty="0">
                <a:solidFill>
                  <a:schemeClr val="accent1">
                    <a:lumMod val="75000"/>
                  </a:schemeClr>
                </a:solidFill>
              </a:rPr>
              <a:t>Orientation </a:t>
            </a:r>
          </a:p>
        </p:txBody>
      </p:sp>
    </p:spTree>
    <p:extLst>
      <p:ext uri="{BB962C8B-B14F-4D97-AF65-F5344CB8AC3E}">
        <p14:creationId xmlns:p14="http://schemas.microsoft.com/office/powerpoint/2010/main" val="1433256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Admissions Requirements</a:t>
            </a:r>
          </a:p>
        </p:txBody>
      </p:sp>
      <p:sp>
        <p:nvSpPr>
          <p:cNvPr id="3" name="Content Placeholder 2"/>
          <p:cNvSpPr>
            <a:spLocks noGrp="1"/>
          </p:cNvSpPr>
          <p:nvPr>
            <p:ph idx="1"/>
          </p:nvPr>
        </p:nvSpPr>
        <p:spPr/>
        <p:txBody>
          <a:bodyPr/>
          <a:lstStyle/>
          <a:p>
            <a:r>
              <a:rPr lang="en-US" dirty="0"/>
              <a:t>Transcripts</a:t>
            </a:r>
          </a:p>
          <a:p>
            <a:pPr lvl="1"/>
            <a:r>
              <a:rPr lang="en-US" b="1" u="sng" dirty="0"/>
              <a:t>ALL</a:t>
            </a:r>
            <a:r>
              <a:rPr lang="en-US" dirty="0"/>
              <a:t> </a:t>
            </a:r>
            <a:r>
              <a:rPr lang="en-US" b="1" u="sng" dirty="0"/>
              <a:t>official</a:t>
            </a:r>
            <a:r>
              <a:rPr lang="en-US" dirty="0"/>
              <a:t> transcripts are required to be submitted with your application</a:t>
            </a:r>
          </a:p>
          <a:p>
            <a:pPr lvl="2"/>
            <a:r>
              <a:rPr lang="en-US" dirty="0"/>
              <a:t>Requirement to establish how many total college credit hours you have received in total</a:t>
            </a:r>
          </a:p>
          <a:p>
            <a:endParaRPr lang="en-US" dirty="0"/>
          </a:p>
        </p:txBody>
      </p:sp>
    </p:spTree>
    <p:extLst>
      <p:ext uri="{BB962C8B-B14F-4D97-AF65-F5344CB8AC3E}">
        <p14:creationId xmlns:p14="http://schemas.microsoft.com/office/powerpoint/2010/main" val="3763452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Admissions Requirements</a:t>
            </a:r>
          </a:p>
        </p:txBody>
      </p:sp>
      <p:sp>
        <p:nvSpPr>
          <p:cNvPr id="3" name="Content Placeholder 2"/>
          <p:cNvSpPr>
            <a:spLocks noGrp="1"/>
          </p:cNvSpPr>
          <p:nvPr>
            <p:ph idx="1"/>
          </p:nvPr>
        </p:nvSpPr>
        <p:spPr/>
        <p:txBody>
          <a:bodyPr>
            <a:normAutofit fontScale="62500" lnSpcReduction="20000"/>
          </a:bodyPr>
          <a:lstStyle/>
          <a:p>
            <a:r>
              <a:rPr lang="en-US" dirty="0"/>
              <a:t>Transcript FAQ</a:t>
            </a:r>
          </a:p>
          <a:p>
            <a:pPr lvl="1"/>
            <a:r>
              <a:rPr lang="en-US" dirty="0"/>
              <a:t>Can I submit an unofficial transcript? </a:t>
            </a:r>
            <a:r>
              <a:rPr lang="en-US" i="1" dirty="0">
                <a:solidFill>
                  <a:schemeClr val="accent1"/>
                </a:solidFill>
              </a:rPr>
              <a:t>No</a:t>
            </a:r>
          </a:p>
          <a:p>
            <a:pPr lvl="1"/>
            <a:r>
              <a:rPr lang="en-US" dirty="0"/>
              <a:t>Can I submit a picture of an official transcript? </a:t>
            </a:r>
            <a:r>
              <a:rPr lang="en-US" i="1" dirty="0">
                <a:solidFill>
                  <a:schemeClr val="accent1"/>
                </a:solidFill>
              </a:rPr>
              <a:t>No</a:t>
            </a:r>
          </a:p>
          <a:p>
            <a:pPr lvl="1"/>
            <a:r>
              <a:rPr lang="en-US" dirty="0"/>
              <a:t>How will you know it is an official transcript? </a:t>
            </a:r>
            <a:r>
              <a:rPr lang="en-US" i="1" dirty="0">
                <a:solidFill>
                  <a:schemeClr val="accent1"/>
                </a:solidFill>
              </a:rPr>
              <a:t>We have our ways </a:t>
            </a:r>
            <a:r>
              <a:rPr lang="en-US" dirty="0">
                <a:solidFill>
                  <a:schemeClr val="accent1"/>
                </a:solidFill>
                <a:sym typeface="Wingdings" panose="05000000000000000000" pitchFamily="2" charset="2"/>
              </a:rPr>
              <a:t></a:t>
            </a:r>
          </a:p>
          <a:p>
            <a:pPr lvl="1"/>
            <a:r>
              <a:rPr lang="en-US" dirty="0">
                <a:sym typeface="Wingdings" panose="05000000000000000000" pitchFamily="2" charset="2"/>
              </a:rPr>
              <a:t>How do I get them? </a:t>
            </a:r>
            <a:r>
              <a:rPr lang="en-US" i="1" dirty="0">
                <a:solidFill>
                  <a:schemeClr val="accent1"/>
                </a:solidFill>
                <a:sym typeface="Wingdings" panose="05000000000000000000" pitchFamily="2" charset="2"/>
              </a:rPr>
              <a:t>Go to the college/university website, and there are generally instructions on how to pick-up or have mailed transcripts </a:t>
            </a:r>
          </a:p>
          <a:p>
            <a:pPr lvl="1"/>
            <a:r>
              <a:rPr lang="en-US" dirty="0">
                <a:sym typeface="Wingdings" panose="05000000000000000000" pitchFamily="2" charset="2"/>
              </a:rPr>
              <a:t>If I am going to have them mailed where should they be mailed to? </a:t>
            </a:r>
            <a:r>
              <a:rPr lang="en-US" i="1" dirty="0">
                <a:solidFill>
                  <a:schemeClr val="accent1"/>
                </a:solidFill>
                <a:sym typeface="Wingdings" panose="05000000000000000000" pitchFamily="2" charset="2"/>
              </a:rPr>
              <a:t>Have them mailed to YOUR address, addressed to you. If the college/university will not do this, contact Ms. Brandi Brown for instructions</a:t>
            </a:r>
          </a:p>
          <a:p>
            <a:pPr lvl="1"/>
            <a:r>
              <a:rPr lang="en-US" dirty="0">
                <a:sym typeface="Wingdings" panose="05000000000000000000" pitchFamily="2" charset="2"/>
              </a:rPr>
              <a:t>What do we do with the transcripts once we get them? </a:t>
            </a:r>
            <a:r>
              <a:rPr lang="en-US" i="1" dirty="0">
                <a:solidFill>
                  <a:schemeClr val="accent1"/>
                </a:solidFill>
                <a:sym typeface="Wingdings" panose="05000000000000000000" pitchFamily="2" charset="2"/>
              </a:rPr>
              <a:t>You will open them up and highlight the courses you have taken in the nursing degree plan (this helps us expedite the process) </a:t>
            </a:r>
          </a:p>
          <a:p>
            <a:pPr lvl="1"/>
            <a:r>
              <a:rPr lang="en-US" dirty="0">
                <a:sym typeface="Wingdings" panose="05000000000000000000" pitchFamily="2" charset="2"/>
              </a:rPr>
              <a:t>But the on the official transcript envelope it says I can’t open them, or they will no longer be official…? </a:t>
            </a:r>
            <a:r>
              <a:rPr lang="en-US" i="1" dirty="0">
                <a:solidFill>
                  <a:schemeClr val="accent1"/>
                </a:solidFill>
                <a:sym typeface="Wingdings" panose="05000000000000000000" pitchFamily="2" charset="2"/>
              </a:rPr>
              <a:t>We give you permission to open them</a:t>
            </a:r>
          </a:p>
          <a:p>
            <a:pPr lvl="1"/>
            <a:r>
              <a:rPr lang="en-US" dirty="0">
                <a:sym typeface="Wingdings" panose="05000000000000000000" pitchFamily="2" charset="2"/>
              </a:rPr>
              <a:t>How long does it take to get transcripts in? </a:t>
            </a:r>
            <a:r>
              <a:rPr lang="en-US" i="1" dirty="0">
                <a:solidFill>
                  <a:schemeClr val="accent1"/>
                </a:solidFill>
                <a:sym typeface="Wingdings" panose="05000000000000000000" pitchFamily="2" charset="2"/>
              </a:rPr>
              <a:t>It varies from college to college, but some have taken over 4-6 weeks, so do not wait until the last minute, or you might end up having to drive to go pick them up</a:t>
            </a:r>
          </a:p>
          <a:p>
            <a:endParaRPr lang="en-US" dirty="0"/>
          </a:p>
        </p:txBody>
      </p:sp>
    </p:spTree>
    <p:extLst>
      <p:ext uri="{BB962C8B-B14F-4D97-AF65-F5344CB8AC3E}">
        <p14:creationId xmlns:p14="http://schemas.microsoft.com/office/powerpoint/2010/main" val="1065826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Admissions Requirements</a:t>
            </a:r>
          </a:p>
        </p:txBody>
      </p:sp>
      <p:sp>
        <p:nvSpPr>
          <p:cNvPr id="3" name="Content Placeholder 2"/>
          <p:cNvSpPr>
            <a:spLocks noGrp="1"/>
          </p:cNvSpPr>
          <p:nvPr>
            <p:ph idx="1"/>
          </p:nvPr>
        </p:nvSpPr>
        <p:spPr/>
        <p:txBody>
          <a:bodyPr/>
          <a:lstStyle/>
          <a:p>
            <a:r>
              <a:rPr lang="en-US" dirty="0"/>
              <a:t>Be </a:t>
            </a:r>
            <a:r>
              <a:rPr lang="en-US" dirty="0">
                <a:hlinkClick r:id="rId3"/>
              </a:rPr>
              <a:t>Texas Success Initiative (TSI) Compliant</a:t>
            </a:r>
            <a:endParaRPr lang="en-US" dirty="0"/>
          </a:p>
          <a:p>
            <a:pPr lvl="1"/>
            <a:r>
              <a:rPr lang="en-US" dirty="0"/>
              <a:t>Many students can be waived by ACT, SAT, TAKS, STAAR scores, or previous coursework, previous degree, etc.</a:t>
            </a:r>
          </a:p>
          <a:p>
            <a:pPr lvl="1"/>
            <a:r>
              <a:rPr lang="en-US" dirty="0"/>
              <a:t>If not waived, will be required to take assessment prior to admissions, might need to take other classes</a:t>
            </a:r>
          </a:p>
        </p:txBody>
      </p:sp>
    </p:spTree>
    <p:extLst>
      <p:ext uri="{BB962C8B-B14F-4D97-AF65-F5344CB8AC3E}">
        <p14:creationId xmlns:p14="http://schemas.microsoft.com/office/powerpoint/2010/main" val="1324884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 Requirements</a:t>
            </a:r>
          </a:p>
        </p:txBody>
      </p:sp>
      <p:sp>
        <p:nvSpPr>
          <p:cNvPr id="3" name="Content Placeholder 2"/>
          <p:cNvSpPr>
            <a:spLocks noGrp="1"/>
          </p:cNvSpPr>
          <p:nvPr>
            <p:ph idx="1"/>
          </p:nvPr>
        </p:nvSpPr>
        <p:spPr/>
        <p:txBody>
          <a:bodyPr>
            <a:normAutofit/>
          </a:bodyPr>
          <a:lstStyle/>
          <a:p>
            <a:r>
              <a:rPr lang="en-US" dirty="0"/>
              <a:t>Take Prerequisite Classes- “C” or higher</a:t>
            </a:r>
          </a:p>
          <a:p>
            <a:pPr lvl="1"/>
            <a:r>
              <a:rPr lang="en-US" dirty="0"/>
              <a:t>BIOL 2401- A&amp;P 1</a:t>
            </a:r>
          </a:p>
          <a:p>
            <a:pPr lvl="1"/>
            <a:r>
              <a:rPr lang="en-US" dirty="0"/>
              <a:t>BIOL 2420- Microbiology (</a:t>
            </a:r>
            <a:r>
              <a:rPr lang="en-US" dirty="0" err="1"/>
              <a:t>Prereq</a:t>
            </a:r>
            <a:r>
              <a:rPr lang="en-US" dirty="0"/>
              <a:t>: BIOL 2401)</a:t>
            </a:r>
          </a:p>
          <a:p>
            <a:pPr lvl="1"/>
            <a:endParaRPr lang="en-US" dirty="0"/>
          </a:p>
          <a:p>
            <a:pPr marL="457200" lvl="1" indent="0" algn="ctr">
              <a:buNone/>
            </a:pPr>
            <a:endParaRPr lang="en-US" sz="2400" dirty="0"/>
          </a:p>
          <a:p>
            <a:pPr marL="457200" lvl="1" indent="0" algn="ctr">
              <a:buNone/>
            </a:pPr>
            <a:r>
              <a:rPr lang="en-US" sz="2400" b="1" dirty="0"/>
              <a:t>All must be current, within 5 years. </a:t>
            </a:r>
          </a:p>
          <a:p>
            <a:pPr marL="457200" lvl="1" indent="0" algn="ctr">
              <a:buNone/>
            </a:pPr>
            <a:endParaRPr lang="en-US" sz="2400" dirty="0"/>
          </a:p>
          <a:p>
            <a:pPr marL="457200" lvl="1" indent="0" algn="ctr">
              <a:buNone/>
            </a:pPr>
            <a:r>
              <a:rPr lang="en-US" sz="2400" dirty="0"/>
              <a:t>If A&amp;P 1 (and A&amp;P 2, which is a corequisite) are expired, can take BIOL 2404- Intro to A&amp;P as refresher course</a:t>
            </a:r>
          </a:p>
          <a:p>
            <a:pPr lvl="1"/>
            <a:endParaRPr lang="en-US" dirty="0"/>
          </a:p>
        </p:txBody>
      </p:sp>
    </p:spTree>
    <p:extLst>
      <p:ext uri="{BB962C8B-B14F-4D97-AF65-F5344CB8AC3E}">
        <p14:creationId xmlns:p14="http://schemas.microsoft.com/office/powerpoint/2010/main" val="329912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 Requirements</a:t>
            </a:r>
          </a:p>
        </p:txBody>
      </p:sp>
      <p:sp>
        <p:nvSpPr>
          <p:cNvPr id="3" name="Content Placeholder 2"/>
          <p:cNvSpPr>
            <a:spLocks noGrp="1"/>
          </p:cNvSpPr>
          <p:nvPr>
            <p:ph idx="1"/>
          </p:nvPr>
        </p:nvSpPr>
        <p:spPr/>
        <p:txBody>
          <a:bodyPr>
            <a:normAutofit/>
          </a:bodyPr>
          <a:lstStyle/>
          <a:p>
            <a:r>
              <a:rPr lang="en-US" dirty="0"/>
              <a:t>Take Prerequisite Classes-“C” or higher</a:t>
            </a:r>
          </a:p>
          <a:p>
            <a:pPr lvl="1"/>
            <a:r>
              <a:rPr lang="en-US" dirty="0"/>
              <a:t>ENGL 1301 or 1302- English</a:t>
            </a:r>
          </a:p>
          <a:p>
            <a:pPr lvl="1"/>
            <a:r>
              <a:rPr lang="en-US" dirty="0"/>
              <a:t>PSYC 2301- General Psychology</a:t>
            </a:r>
          </a:p>
          <a:p>
            <a:pPr lvl="1"/>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2472103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Admissions Requirements</a:t>
            </a:r>
          </a:p>
        </p:txBody>
      </p:sp>
      <p:sp>
        <p:nvSpPr>
          <p:cNvPr id="3" name="Content Placeholder 2"/>
          <p:cNvSpPr>
            <a:spLocks noGrp="1"/>
          </p:cNvSpPr>
          <p:nvPr>
            <p:ph idx="1"/>
          </p:nvPr>
        </p:nvSpPr>
        <p:spPr/>
        <p:txBody>
          <a:bodyPr/>
          <a:lstStyle/>
          <a:p>
            <a:r>
              <a:rPr lang="en-US" dirty="0"/>
              <a:t>Overall minimum GPA on courses taken in degree plan upon admissions: </a:t>
            </a:r>
            <a:r>
              <a:rPr lang="en-US" u="sng" dirty="0"/>
              <a:t>2.5</a:t>
            </a:r>
          </a:p>
          <a:p>
            <a:endParaRPr lang="en-US" dirty="0"/>
          </a:p>
        </p:txBody>
      </p:sp>
    </p:spTree>
    <p:extLst>
      <p:ext uri="{BB962C8B-B14F-4D97-AF65-F5344CB8AC3E}">
        <p14:creationId xmlns:p14="http://schemas.microsoft.com/office/powerpoint/2010/main" val="2626836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Admissions Requirements</a:t>
            </a:r>
          </a:p>
        </p:txBody>
      </p:sp>
      <p:sp>
        <p:nvSpPr>
          <p:cNvPr id="3" name="Content Placeholder 2"/>
          <p:cNvSpPr>
            <a:spLocks noGrp="1"/>
          </p:cNvSpPr>
          <p:nvPr>
            <p:ph idx="1"/>
          </p:nvPr>
        </p:nvSpPr>
        <p:spPr>
          <a:xfrm>
            <a:off x="1219200" y="1600200"/>
            <a:ext cx="7162800" cy="4499772"/>
          </a:xfrm>
        </p:spPr>
        <p:txBody>
          <a:bodyPr>
            <a:normAutofit lnSpcReduction="10000"/>
          </a:bodyPr>
          <a:lstStyle/>
          <a:p>
            <a:r>
              <a:rPr lang="en-US" dirty="0"/>
              <a:t>Priority for admissions will be given to those students who have </a:t>
            </a:r>
            <a:r>
              <a:rPr lang="en-US" u="sng" dirty="0"/>
              <a:t>all prerequisite courses completed at the time of application. </a:t>
            </a:r>
          </a:p>
          <a:p>
            <a:r>
              <a:rPr lang="en-US" dirty="0"/>
              <a:t>Other highly competitive candidates will be considered for conditional admissions for the current admissions cycle and wait-list admissions for the following admissions cycle.</a:t>
            </a:r>
            <a:endParaRPr lang="en-US" dirty="0">
              <a:solidFill>
                <a:srgbClr val="FF0000"/>
              </a:solidFill>
            </a:endParaRPr>
          </a:p>
          <a:p>
            <a:pPr marL="0" indent="0">
              <a:buNone/>
            </a:pPr>
            <a:endParaRPr lang="en-US" dirty="0"/>
          </a:p>
        </p:txBody>
      </p:sp>
    </p:spTree>
    <p:extLst>
      <p:ext uri="{BB962C8B-B14F-4D97-AF65-F5344CB8AC3E}">
        <p14:creationId xmlns:p14="http://schemas.microsoft.com/office/powerpoint/2010/main" val="3907861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Admissions Requirements</a:t>
            </a:r>
          </a:p>
        </p:txBody>
      </p:sp>
      <p:sp>
        <p:nvSpPr>
          <p:cNvPr id="3" name="Content Placeholder 2"/>
          <p:cNvSpPr>
            <a:spLocks noGrp="1"/>
          </p:cNvSpPr>
          <p:nvPr>
            <p:ph idx="1"/>
          </p:nvPr>
        </p:nvSpPr>
        <p:spPr/>
        <p:txBody>
          <a:bodyPr>
            <a:normAutofit fontScale="85000" lnSpcReduction="20000"/>
          </a:bodyPr>
          <a:lstStyle/>
          <a:p>
            <a:r>
              <a:rPr lang="en-US" dirty="0"/>
              <a:t>Are you ready for Distance Learning?</a:t>
            </a:r>
          </a:p>
          <a:p>
            <a:r>
              <a:rPr lang="en-US" dirty="0">
                <a:hlinkClick r:id="rId3"/>
              </a:rPr>
              <a:t>Smarter Measure</a:t>
            </a:r>
            <a:endParaRPr lang="en-US" dirty="0"/>
          </a:p>
          <a:p>
            <a:pPr lvl="1"/>
            <a:r>
              <a:rPr lang="en-US" dirty="0"/>
              <a:t>Online assessment tool to help you learn about yourself and distance learning and help you succeed. Assesses strengths/weakness in 5 areas:</a:t>
            </a:r>
          </a:p>
          <a:p>
            <a:pPr lvl="2"/>
            <a:r>
              <a:rPr lang="en-US" dirty="0"/>
              <a:t>Individual Attributes: Procrastination, Time Management, etc.</a:t>
            </a:r>
          </a:p>
          <a:p>
            <a:pPr lvl="2"/>
            <a:r>
              <a:rPr lang="en-US" dirty="0"/>
              <a:t>Learning Styles</a:t>
            </a:r>
          </a:p>
          <a:p>
            <a:pPr lvl="2"/>
            <a:r>
              <a:rPr lang="en-US" dirty="0"/>
              <a:t>Reading Rate and Recall</a:t>
            </a:r>
          </a:p>
          <a:p>
            <a:pPr lvl="2"/>
            <a:r>
              <a:rPr lang="en-US" dirty="0"/>
              <a:t>Typing Speed and Accuracy</a:t>
            </a:r>
          </a:p>
          <a:p>
            <a:pPr lvl="2"/>
            <a:r>
              <a:rPr lang="en-US" dirty="0"/>
              <a:t>Life Factors</a:t>
            </a:r>
          </a:p>
          <a:p>
            <a:r>
              <a:rPr lang="en-US" dirty="0">
                <a:hlinkClick r:id="rId4"/>
              </a:rPr>
              <a:t>Ecampus Tutorials</a:t>
            </a:r>
            <a:endParaRPr lang="en-US" dirty="0"/>
          </a:p>
          <a:p>
            <a:r>
              <a:rPr lang="en-US" dirty="0"/>
              <a:t>Distance Learning Help Desk (979) 209-7298</a:t>
            </a:r>
          </a:p>
        </p:txBody>
      </p:sp>
    </p:spTree>
    <p:extLst>
      <p:ext uri="{BB962C8B-B14F-4D97-AF65-F5344CB8AC3E}">
        <p14:creationId xmlns:p14="http://schemas.microsoft.com/office/powerpoint/2010/main" val="1351937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 Requirements</a:t>
            </a:r>
          </a:p>
        </p:txBody>
      </p:sp>
      <p:sp>
        <p:nvSpPr>
          <p:cNvPr id="3" name="Content Placeholder 2"/>
          <p:cNvSpPr>
            <a:spLocks noGrp="1"/>
          </p:cNvSpPr>
          <p:nvPr>
            <p:ph idx="1"/>
          </p:nvPr>
        </p:nvSpPr>
        <p:spPr/>
        <p:txBody>
          <a:bodyPr>
            <a:normAutofit fontScale="85000" lnSpcReduction="10000"/>
          </a:bodyPr>
          <a:lstStyle/>
          <a:p>
            <a:r>
              <a:rPr lang="en-US" dirty="0"/>
              <a:t>Take </a:t>
            </a:r>
            <a:r>
              <a:rPr lang="en-US" dirty="0">
                <a:hlinkClick r:id="rId3"/>
              </a:rPr>
              <a:t>ATI TEAS Exam</a:t>
            </a:r>
            <a:endParaRPr lang="en-US" sz="2100" dirty="0"/>
          </a:p>
          <a:p>
            <a:r>
              <a:rPr lang="en-US" b="1" dirty="0"/>
              <a:t>A computerized test with 4 individually timed parts:</a:t>
            </a:r>
            <a:br>
              <a:rPr lang="en-US" dirty="0"/>
            </a:br>
            <a:r>
              <a:rPr lang="en-US" dirty="0"/>
              <a:t>Reading:  64 minutes (53 questions)</a:t>
            </a:r>
            <a:br>
              <a:rPr lang="en-US" dirty="0"/>
            </a:br>
            <a:r>
              <a:rPr lang="en-US" dirty="0"/>
              <a:t>Mathematics:  54 minutes (36 questions)</a:t>
            </a:r>
            <a:br>
              <a:rPr lang="en-US" dirty="0"/>
            </a:br>
            <a:r>
              <a:rPr lang="en-US" dirty="0"/>
              <a:t>Science:  63 minutes (53 questions) </a:t>
            </a:r>
            <a:br>
              <a:rPr lang="en-US" dirty="0"/>
            </a:br>
            <a:r>
              <a:rPr lang="en-US" dirty="0"/>
              <a:t>English:  28 minutes (28 questions)</a:t>
            </a:r>
          </a:p>
          <a:p>
            <a:pPr lvl="1"/>
            <a:r>
              <a:rPr lang="en-US" dirty="0"/>
              <a:t>$10-$15 Testing Fee &amp; $58 Exam Fee</a:t>
            </a:r>
          </a:p>
          <a:p>
            <a:pPr lvl="1"/>
            <a:r>
              <a:rPr lang="en-US" dirty="0"/>
              <a:t>Retesting Waiting Period: 4 weeks</a:t>
            </a:r>
          </a:p>
          <a:p>
            <a:pPr lvl="1"/>
            <a:r>
              <a:rPr lang="en-US" b="1" dirty="0"/>
              <a:t>LOCATION:</a:t>
            </a:r>
            <a:r>
              <a:rPr lang="en-US" dirty="0"/>
              <a:t>    M-F, 3125 South Texas Ave, behind the H.E.B.</a:t>
            </a:r>
          </a:p>
          <a:p>
            <a:pPr lvl="1"/>
            <a:r>
              <a:rPr lang="en-US" b="1" dirty="0"/>
              <a:t>WHEN:</a:t>
            </a:r>
            <a:r>
              <a:rPr lang="en-US" dirty="0"/>
              <a:t>    Walk-in testing, M-F, 8:00 AM and no later than 11:00 AM, No Walk-In Testing on Saturdays</a:t>
            </a:r>
          </a:p>
        </p:txBody>
      </p:sp>
    </p:spTree>
    <p:extLst>
      <p:ext uri="{BB962C8B-B14F-4D97-AF65-F5344CB8AC3E}">
        <p14:creationId xmlns:p14="http://schemas.microsoft.com/office/powerpoint/2010/main" val="3406998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ATI TEAS Study Guides</a:t>
            </a:r>
          </a:p>
        </p:txBody>
      </p:sp>
      <p:sp>
        <p:nvSpPr>
          <p:cNvPr id="3" name="Content Placeholder 2"/>
          <p:cNvSpPr>
            <a:spLocks noGrp="1"/>
          </p:cNvSpPr>
          <p:nvPr>
            <p:ph idx="1"/>
          </p:nvPr>
        </p:nvSpPr>
        <p:spPr>
          <a:xfrm>
            <a:off x="457200" y="1600200"/>
            <a:ext cx="5029200" cy="4525963"/>
          </a:xfrm>
        </p:spPr>
        <p:txBody>
          <a:bodyPr>
            <a:normAutofit fontScale="92500" lnSpcReduction="20000"/>
          </a:bodyPr>
          <a:lstStyle/>
          <a:p>
            <a:r>
              <a:rPr lang="en-US" dirty="0"/>
              <a:t>ATI TEAS Secrets Study Guide- $28.70</a:t>
            </a:r>
          </a:p>
          <a:p>
            <a:endParaRPr lang="en-US" dirty="0"/>
          </a:p>
          <a:p>
            <a:endParaRPr lang="en-US" dirty="0"/>
          </a:p>
          <a:p>
            <a:r>
              <a:rPr lang="en-US" dirty="0"/>
              <a:t>ATI TEAS Test Study Guide 2018-2019- $26.59</a:t>
            </a:r>
          </a:p>
          <a:p>
            <a:endParaRPr lang="en-US" dirty="0"/>
          </a:p>
          <a:p>
            <a:endParaRPr lang="en-US" dirty="0"/>
          </a:p>
          <a:p>
            <a:r>
              <a:rPr lang="en-US" dirty="0"/>
              <a:t>ATI TEAS 6 Study Guide 2018- $26.59</a:t>
            </a:r>
          </a:p>
          <a:p>
            <a:endParaRPr lang="en-US" dirty="0"/>
          </a:p>
        </p:txBody>
      </p:sp>
      <p:pic>
        <p:nvPicPr>
          <p:cNvPr id="4098" name="Picture 2" descr="https://images-na.ssl-images-amazon.com/images/I/51CJULVOErL._SX384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219200"/>
            <a:ext cx="1434419" cy="18543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mages-na.ssl-images-amazon.com/images/I/51LAafo8bXL._SX384_BO1,204,203,200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7888" y="2741673"/>
            <a:ext cx="1473989" cy="190549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images-na.ssl-images-amazon.com/images/I/51X23UiWvgL._SX385_BO1,204,203,200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4572000"/>
            <a:ext cx="1533315" cy="197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869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Blinn Associate Degree Nursing Program</a:t>
            </a:r>
          </a:p>
        </p:txBody>
      </p:sp>
      <p:sp>
        <p:nvSpPr>
          <p:cNvPr id="3" name="Content Placeholder 2"/>
          <p:cNvSpPr>
            <a:spLocks noGrp="1"/>
          </p:cNvSpPr>
          <p:nvPr>
            <p:ph idx="1"/>
          </p:nvPr>
        </p:nvSpPr>
        <p:spPr/>
        <p:txBody>
          <a:bodyPr>
            <a:normAutofit/>
          </a:bodyPr>
          <a:lstStyle/>
          <a:p>
            <a:endParaRPr lang="en-US" dirty="0"/>
          </a:p>
          <a:p>
            <a:r>
              <a:rPr lang="en-US" dirty="0"/>
              <a:t>Blinn College, main campus, Brenham, TX</a:t>
            </a:r>
          </a:p>
          <a:p>
            <a:r>
              <a:rPr lang="en-US" dirty="0"/>
              <a:t>ADN Program, main campus, Bryan, TX </a:t>
            </a:r>
          </a:p>
          <a:p>
            <a:pPr lvl="1"/>
            <a:r>
              <a:rPr lang="en-US" dirty="0"/>
              <a:t>Generic (Bryan) and LVN-Transition Program (Bryan &amp; Brenham)</a:t>
            </a:r>
          </a:p>
          <a:p>
            <a:r>
              <a:rPr lang="en-US" dirty="0"/>
              <a:t>Accredited by ACEN</a:t>
            </a:r>
          </a:p>
          <a:p>
            <a:pPr lvl="1"/>
            <a:r>
              <a:rPr lang="en-US" dirty="0"/>
              <a:t>National Accreditation</a:t>
            </a:r>
          </a:p>
          <a:p>
            <a:endParaRPr lang="en-US" dirty="0"/>
          </a:p>
          <a:p>
            <a:endParaRPr lang="en-US" dirty="0"/>
          </a:p>
        </p:txBody>
      </p:sp>
      <p:pic>
        <p:nvPicPr>
          <p:cNvPr id="2050" name="Picture 2" descr="http://www.acenursing.org/images/ACEN-Seal-Color-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863181"/>
            <a:ext cx="2209800" cy="220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51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ATI TEAS Study Guides</a:t>
            </a:r>
          </a:p>
        </p:txBody>
      </p:sp>
      <p:sp>
        <p:nvSpPr>
          <p:cNvPr id="3" name="Content Placeholder 2"/>
          <p:cNvSpPr>
            <a:spLocks noGrp="1"/>
          </p:cNvSpPr>
          <p:nvPr>
            <p:ph idx="1"/>
          </p:nvPr>
        </p:nvSpPr>
        <p:spPr/>
        <p:txBody>
          <a:bodyPr/>
          <a:lstStyle/>
          <a:p>
            <a:r>
              <a:rPr lang="en-US" sz="3000" dirty="0">
                <a:hlinkClick r:id="rId3"/>
              </a:rPr>
              <a:t>ATI TEAS </a:t>
            </a:r>
            <a:r>
              <a:rPr lang="en-US" sz="3000" dirty="0" err="1">
                <a:hlinkClick r:id="rId3"/>
              </a:rPr>
              <a:t>SmartPrep</a:t>
            </a:r>
            <a:r>
              <a:rPr lang="en-US" sz="3000" dirty="0">
                <a:hlinkClick r:id="rId3"/>
              </a:rPr>
              <a:t> study package</a:t>
            </a:r>
            <a:r>
              <a:rPr lang="en-US" sz="3000" dirty="0"/>
              <a:t>- </a:t>
            </a:r>
            <a:r>
              <a:rPr lang="en-US" cap="all" dirty="0"/>
              <a:t>$209.00</a:t>
            </a:r>
            <a:endParaRPr lang="en-US" dirty="0"/>
          </a:p>
          <a:p>
            <a:pPr lvl="1"/>
            <a:r>
              <a:rPr lang="en-US" sz="2700" dirty="0"/>
              <a:t>90 day access to modules</a:t>
            </a:r>
          </a:p>
          <a:p>
            <a:pPr lvl="1"/>
            <a:r>
              <a:rPr lang="en-US" sz="2700" dirty="0"/>
              <a:t>65 lessons across 4 subjects</a:t>
            </a:r>
          </a:p>
          <a:p>
            <a:pPr lvl="1"/>
            <a:r>
              <a:rPr lang="en-US" sz="2700" dirty="0"/>
              <a:t>650 practice questions</a:t>
            </a:r>
          </a:p>
          <a:p>
            <a:pPr lvl="1"/>
            <a:r>
              <a:rPr lang="en-US" sz="2700" dirty="0"/>
              <a:t>Focused remediation</a:t>
            </a:r>
          </a:p>
          <a:p>
            <a:pPr lvl="1"/>
            <a:r>
              <a:rPr lang="en-US" sz="2700" dirty="0"/>
              <a:t>Study manual</a:t>
            </a:r>
          </a:p>
        </p:txBody>
      </p:sp>
    </p:spTree>
    <p:extLst>
      <p:ext uri="{BB962C8B-B14F-4D97-AF65-F5344CB8AC3E}">
        <p14:creationId xmlns:p14="http://schemas.microsoft.com/office/powerpoint/2010/main" val="486228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Admissions Requirements</a:t>
            </a:r>
          </a:p>
        </p:txBody>
      </p:sp>
      <p:sp>
        <p:nvSpPr>
          <p:cNvPr id="3" name="Content Placeholder 2"/>
          <p:cNvSpPr>
            <a:spLocks noGrp="1"/>
          </p:cNvSpPr>
          <p:nvPr>
            <p:ph idx="1"/>
          </p:nvPr>
        </p:nvSpPr>
        <p:spPr/>
        <p:txBody>
          <a:bodyPr/>
          <a:lstStyle/>
          <a:p>
            <a:r>
              <a:rPr lang="en-US" dirty="0"/>
              <a:t>ATI TEAS</a:t>
            </a:r>
          </a:p>
          <a:p>
            <a:pPr lvl="1"/>
            <a:r>
              <a:rPr lang="en-US" dirty="0"/>
              <a:t>Overall Categories</a:t>
            </a:r>
          </a:p>
          <a:p>
            <a:pPr lvl="2"/>
            <a:r>
              <a:rPr lang="en-US" dirty="0"/>
              <a:t>Exemplary</a:t>
            </a:r>
          </a:p>
          <a:p>
            <a:pPr lvl="2"/>
            <a:r>
              <a:rPr lang="en-US" dirty="0"/>
              <a:t>Advanced</a:t>
            </a:r>
          </a:p>
          <a:p>
            <a:pPr lvl="2"/>
            <a:r>
              <a:rPr lang="en-US" dirty="0"/>
              <a:t>Proficient</a:t>
            </a:r>
          </a:p>
          <a:p>
            <a:pPr lvl="2"/>
            <a:r>
              <a:rPr lang="en-US" strike="sngStrike" dirty="0"/>
              <a:t>Basic</a:t>
            </a:r>
          </a:p>
          <a:p>
            <a:pPr lvl="2"/>
            <a:r>
              <a:rPr lang="en-US" strike="sngStrike" dirty="0"/>
              <a:t>Developmental</a:t>
            </a:r>
          </a:p>
          <a:p>
            <a:pPr lvl="1"/>
            <a:endParaRPr lang="en-US" dirty="0"/>
          </a:p>
        </p:txBody>
      </p:sp>
      <p:sp>
        <p:nvSpPr>
          <p:cNvPr id="4" name="Pentagon 3"/>
          <p:cNvSpPr/>
          <p:nvPr/>
        </p:nvSpPr>
        <p:spPr>
          <a:xfrm rot="10800000">
            <a:off x="3886200" y="3798332"/>
            <a:ext cx="3505200" cy="1371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648200" y="3886200"/>
            <a:ext cx="2590800" cy="1200329"/>
          </a:xfrm>
          <a:prstGeom prst="rect">
            <a:avLst/>
          </a:prstGeom>
          <a:noFill/>
        </p:spPr>
        <p:txBody>
          <a:bodyPr wrap="square" rtlCol="0">
            <a:spAutoFit/>
          </a:bodyPr>
          <a:lstStyle/>
          <a:p>
            <a:pPr algn="ctr"/>
            <a:r>
              <a:rPr lang="en-US" b="1" dirty="0"/>
              <a:t>We will not consider students with Basic &amp; Developmental for admissions</a:t>
            </a:r>
          </a:p>
        </p:txBody>
      </p:sp>
    </p:spTree>
    <p:extLst>
      <p:ext uri="{BB962C8B-B14F-4D97-AF65-F5344CB8AC3E}">
        <p14:creationId xmlns:p14="http://schemas.microsoft.com/office/powerpoint/2010/main" val="1560179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Admissions Requirements</a:t>
            </a:r>
          </a:p>
        </p:txBody>
      </p:sp>
      <p:sp>
        <p:nvSpPr>
          <p:cNvPr id="3" name="Content Placeholder 2"/>
          <p:cNvSpPr>
            <a:spLocks noGrp="1"/>
          </p:cNvSpPr>
          <p:nvPr>
            <p:ph idx="1"/>
          </p:nvPr>
        </p:nvSpPr>
        <p:spPr/>
        <p:txBody>
          <a:bodyPr/>
          <a:lstStyle/>
          <a:p>
            <a:r>
              <a:rPr lang="en-US" b="1" dirty="0"/>
              <a:t>Courses Completed</a:t>
            </a:r>
          </a:p>
          <a:p>
            <a:pPr lvl="1"/>
            <a:r>
              <a:rPr lang="en-US" dirty="0"/>
              <a:t>Receive 1 point for every course (prerequisite and </a:t>
            </a:r>
            <a:r>
              <a:rPr lang="en-US" dirty="0" err="1"/>
              <a:t>corequisites</a:t>
            </a:r>
            <a:r>
              <a:rPr lang="en-US" dirty="0"/>
              <a:t> completed) </a:t>
            </a:r>
          </a:p>
          <a:p>
            <a:pPr lvl="1"/>
            <a:r>
              <a:rPr lang="en-US" dirty="0"/>
              <a:t>Up to </a:t>
            </a:r>
            <a:r>
              <a:rPr lang="en-US" u="sng" dirty="0"/>
              <a:t>7 points</a:t>
            </a:r>
          </a:p>
          <a:p>
            <a:pPr lvl="1"/>
            <a:endParaRPr lang="en-US" u="sng" dirty="0"/>
          </a:p>
          <a:p>
            <a:r>
              <a:rPr lang="en-US" b="1" dirty="0"/>
              <a:t>Bonus Point</a:t>
            </a:r>
          </a:p>
          <a:p>
            <a:pPr lvl="1"/>
            <a:r>
              <a:rPr lang="en-US" dirty="0"/>
              <a:t>Pathophysiology (HPRS 2301)</a:t>
            </a:r>
          </a:p>
          <a:p>
            <a:pPr lvl="2"/>
            <a:r>
              <a:rPr lang="en-US" dirty="0"/>
              <a:t>Get 1 EXTRA point if take and receive an A or B</a:t>
            </a:r>
          </a:p>
          <a:p>
            <a:endParaRPr lang="en-US" dirty="0"/>
          </a:p>
        </p:txBody>
      </p:sp>
    </p:spTree>
    <p:extLst>
      <p:ext uri="{BB962C8B-B14F-4D97-AF65-F5344CB8AC3E}">
        <p14:creationId xmlns:p14="http://schemas.microsoft.com/office/powerpoint/2010/main" val="2543427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Admissions Rankings Table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54028864"/>
              </p:ext>
            </p:extLst>
          </p:nvPr>
        </p:nvGraphicFramePr>
        <p:xfrm>
          <a:off x="838200" y="1676398"/>
          <a:ext cx="7543800" cy="4038605"/>
        </p:xfrm>
        <a:graphic>
          <a:graphicData uri="http://schemas.openxmlformats.org/drawingml/2006/table">
            <a:tbl>
              <a:tblPr>
                <a:tableStyleId>{5C22544A-7EE6-4342-B048-85BDC9FD1C3A}</a:tableStyleId>
              </a:tblPr>
              <a:tblGrid>
                <a:gridCol w="6068944">
                  <a:extLst>
                    <a:ext uri="{9D8B030D-6E8A-4147-A177-3AD203B41FA5}">
                      <a16:colId xmlns:a16="http://schemas.microsoft.com/office/drawing/2014/main" val="3188783483"/>
                    </a:ext>
                  </a:extLst>
                </a:gridCol>
                <a:gridCol w="1474856">
                  <a:extLst>
                    <a:ext uri="{9D8B030D-6E8A-4147-A177-3AD203B41FA5}">
                      <a16:colId xmlns:a16="http://schemas.microsoft.com/office/drawing/2014/main" val="3356030238"/>
                    </a:ext>
                  </a:extLst>
                </a:gridCol>
              </a:tblGrid>
              <a:tr h="354179">
                <a:tc>
                  <a:txBody>
                    <a:bodyPr/>
                    <a:lstStyle/>
                    <a:p>
                      <a:pPr algn="ctr" fontAlgn="ctr"/>
                      <a:r>
                        <a:rPr lang="en-US" sz="1600" b="1" u="sng" strike="noStrike" dirty="0">
                          <a:effectLst/>
                        </a:rPr>
                        <a:t>Generic Admissions Rating Scale:</a:t>
                      </a:r>
                      <a:endParaRPr lang="en-US" sz="1600" b="1" i="0" u="sng" strike="noStrike" dirty="0">
                        <a:solidFill>
                          <a:srgbClr val="000000"/>
                        </a:solidFill>
                        <a:effectLst/>
                        <a:latin typeface="Times New Roman" panose="02020603050405020304" pitchFamily="18" charset="0"/>
                      </a:endParaRPr>
                    </a:p>
                  </a:txBody>
                  <a:tcPr marL="9525" marR="9525" marT="9525" marB="0" anchor="ctr">
                    <a:solidFill>
                      <a:schemeClr val="bg1">
                        <a:lumMod val="65000"/>
                      </a:schemeClr>
                    </a:solidFill>
                  </a:tcPr>
                </a:tc>
                <a:tc>
                  <a:txBody>
                    <a:bodyPr/>
                    <a:lstStyle/>
                    <a:p>
                      <a:pPr algn="ctr" fontAlgn="b"/>
                      <a:r>
                        <a:rPr lang="en-US" sz="1100" b="1" u="sng" strike="noStrike" dirty="0">
                          <a:effectLst/>
                        </a:rPr>
                        <a:t>Maximum Points:</a:t>
                      </a:r>
                      <a:endParaRPr lang="en-US" sz="1100" b="1" i="0" u="sng" strike="noStrike" dirty="0">
                        <a:solidFill>
                          <a:srgbClr val="000000"/>
                        </a:solidFill>
                        <a:effectLst/>
                        <a:latin typeface="Calibri" panose="020F0502020204030204" pitchFamily="34" charset="0"/>
                      </a:endParaRPr>
                    </a:p>
                  </a:txBody>
                  <a:tcPr marL="9525" marR="9525" marT="9525" marB="0" anchor="ctr">
                    <a:solidFill>
                      <a:schemeClr val="bg1">
                        <a:lumMod val="65000"/>
                      </a:schemeClr>
                    </a:solidFill>
                  </a:tcPr>
                </a:tc>
                <a:extLst>
                  <a:ext uri="{0D108BD9-81ED-4DB2-BD59-A6C34878D82A}">
                    <a16:rowId xmlns:a16="http://schemas.microsoft.com/office/drawing/2014/main" val="822803909"/>
                  </a:ext>
                </a:extLst>
              </a:tr>
              <a:tr h="489889">
                <a:tc>
                  <a:txBody>
                    <a:bodyPr/>
                    <a:lstStyle/>
                    <a:p>
                      <a:pPr algn="l" fontAlgn="ctr"/>
                      <a:r>
                        <a:rPr lang="en-US" sz="1200" b="1" u="none" strike="noStrike" dirty="0">
                          <a:effectLst/>
                        </a:rPr>
                        <a:t>^GPA </a:t>
                      </a:r>
                      <a:r>
                        <a:rPr lang="en-US" sz="1200" u="none" strike="noStrike" dirty="0">
                          <a:effectLst/>
                        </a:rPr>
                        <a:t>(</a:t>
                      </a:r>
                      <a:r>
                        <a:rPr lang="en-US" sz="1200" i="1" u="none" strike="noStrike" dirty="0">
                          <a:effectLst/>
                        </a:rPr>
                        <a:t>Average GPA </a:t>
                      </a:r>
                      <a:r>
                        <a:rPr lang="en-US" sz="1200" u="none" strike="noStrike" dirty="0">
                          <a:effectLst/>
                        </a:rPr>
                        <a:t>of completed required academic courses X 5)</a:t>
                      </a:r>
                      <a:endParaRPr lang="en-US"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800" u="none" strike="noStrike" dirty="0">
                          <a:effectLst/>
                        </a:rPr>
                        <a:t>20</a:t>
                      </a:r>
                      <a:endParaRPr lang="en-US" sz="18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44088542"/>
                  </a:ext>
                </a:extLst>
              </a:tr>
              <a:tr h="354179">
                <a:tc>
                  <a:txBody>
                    <a:bodyPr/>
                    <a:lstStyle/>
                    <a:p>
                      <a:pPr algn="l" fontAlgn="ctr"/>
                      <a:r>
                        <a:rPr lang="en-US" sz="1200" b="1" u="none" strike="noStrike" dirty="0">
                          <a:effectLst/>
                        </a:rPr>
                        <a:t>Required courses completed </a:t>
                      </a:r>
                      <a:r>
                        <a:rPr lang="en-US" sz="1200" u="none" strike="noStrike" dirty="0">
                          <a:effectLst/>
                        </a:rPr>
                        <a:t>(7 academic courses required- 1 point each)</a:t>
                      </a:r>
                      <a:endParaRPr lang="en-US"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800" b="0" i="0" u="none" strike="noStrike" dirty="0">
                          <a:solidFill>
                            <a:schemeClr val="dk1"/>
                          </a:solidFill>
                          <a:effectLst/>
                          <a:latin typeface="+mn-lt"/>
                        </a:rPr>
                        <a:t>7</a:t>
                      </a:r>
                      <a:endParaRPr lang="en-US" sz="18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409986395"/>
                  </a:ext>
                </a:extLst>
              </a:tr>
              <a:tr h="354179">
                <a:tc>
                  <a:txBody>
                    <a:bodyPr/>
                    <a:lstStyle/>
                    <a:p>
                      <a:pPr algn="l" fontAlgn="ctr"/>
                      <a:r>
                        <a:rPr lang="en-US" sz="1200" b="1" u="none" strike="noStrike" dirty="0">
                          <a:effectLst/>
                        </a:rPr>
                        <a:t>**TEAS Academic Preparedness Category</a:t>
                      </a:r>
                      <a:r>
                        <a:rPr lang="en-US" sz="1200" u="none" strike="noStrike" dirty="0">
                          <a:effectLst/>
                        </a:rPr>
                        <a:t>:</a:t>
                      </a:r>
                      <a:r>
                        <a:rPr lang="en-US" sz="1200" u="none" strike="noStrike" baseline="0" dirty="0">
                          <a:effectLst/>
                        </a:rPr>
                        <a:t> Proficient (2), Advanced (4), Exemplary (6)</a:t>
                      </a:r>
                      <a:endParaRPr lang="en-US"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marL="0" algn="ctr" defTabSz="914400" rtl="0" eaLnBrk="1" fontAlgn="ctr" latinLnBrk="0" hangingPunct="1"/>
                      <a:r>
                        <a:rPr lang="en-US" sz="1800" b="0" i="0" u="none" strike="noStrike" kern="1200" dirty="0">
                          <a:solidFill>
                            <a:schemeClr val="dk1"/>
                          </a:solidFill>
                          <a:effectLst/>
                          <a:latin typeface="+mn-lt"/>
                          <a:ea typeface="+mn-ea"/>
                          <a:cs typeface="+mn-cs"/>
                        </a:rPr>
                        <a:t>6</a:t>
                      </a:r>
                    </a:p>
                  </a:txBody>
                  <a:tcPr marL="9525" marR="9525" marT="9525" marB="0" anchor="ctr"/>
                </a:tc>
                <a:extLst>
                  <a:ext uri="{0D108BD9-81ED-4DB2-BD59-A6C34878D82A}">
                    <a16:rowId xmlns:a16="http://schemas.microsoft.com/office/drawing/2014/main" val="1212867286"/>
                  </a:ext>
                </a:extLst>
              </a:tr>
              <a:tr h="361105">
                <a:tc>
                  <a:txBody>
                    <a:bodyPr/>
                    <a:lstStyle/>
                    <a:p>
                      <a:pPr algn="r" fontAlgn="ctr"/>
                      <a:r>
                        <a:rPr lang="en-US" sz="1200" u="none" strike="noStrike" dirty="0">
                          <a:effectLst/>
                        </a:rPr>
                        <a:t>Note: “Developmental &amp; Basic” is disqualifying for the program</a:t>
                      </a:r>
                      <a:endParaRPr lang="en-US"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57527313"/>
                  </a:ext>
                </a:extLst>
              </a:tr>
              <a:tr h="354179">
                <a:tc>
                  <a:txBody>
                    <a:bodyPr/>
                    <a:lstStyle/>
                    <a:p>
                      <a:pPr algn="l" fontAlgn="ctr"/>
                      <a:r>
                        <a:rPr lang="en-US" sz="1200" b="1" u="none" strike="noStrike" dirty="0">
                          <a:effectLst/>
                        </a:rPr>
                        <a:t>**TEAS Reading </a:t>
                      </a:r>
                      <a:r>
                        <a:rPr lang="en-US" sz="1200" u="none" strike="noStrike" dirty="0">
                          <a:effectLst/>
                        </a:rPr>
                        <a:t>(1 point if at or above program cut score 76, 0 if below)</a:t>
                      </a:r>
                      <a:endParaRPr lang="en-US"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800" u="none" strike="noStrike" dirty="0">
                          <a:effectLst/>
                        </a:rPr>
                        <a:t>1</a:t>
                      </a:r>
                      <a:endParaRPr lang="en-US" sz="18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56776921"/>
                  </a:ext>
                </a:extLst>
              </a:tr>
              <a:tr h="354179">
                <a:tc>
                  <a:txBody>
                    <a:bodyPr/>
                    <a:lstStyle/>
                    <a:p>
                      <a:pPr algn="l" fontAlgn="ctr"/>
                      <a:r>
                        <a:rPr lang="en-US" sz="1200" b="1" u="none" strike="noStrike" dirty="0">
                          <a:effectLst/>
                        </a:rPr>
                        <a:t>**TEAS Math </a:t>
                      </a:r>
                      <a:r>
                        <a:rPr lang="en-US" sz="1200" u="none" strike="noStrike" dirty="0">
                          <a:effectLst/>
                        </a:rPr>
                        <a:t>(1 point if at or above program cut score 75, 0 if below)                           </a:t>
                      </a:r>
                      <a:endParaRPr lang="en-US"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800" u="none" strike="noStrike" dirty="0">
                          <a:effectLst/>
                        </a:rPr>
                        <a:t>1</a:t>
                      </a:r>
                      <a:endParaRPr lang="en-US" sz="18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434665821"/>
                  </a:ext>
                </a:extLst>
              </a:tr>
              <a:tr h="354179">
                <a:tc>
                  <a:txBody>
                    <a:bodyPr/>
                    <a:lstStyle/>
                    <a:p>
                      <a:pPr algn="l" fontAlgn="ctr"/>
                      <a:r>
                        <a:rPr lang="en-US" sz="1200" b="1" u="none" strike="noStrike" dirty="0">
                          <a:effectLst/>
                        </a:rPr>
                        <a:t>**TEAS Science </a:t>
                      </a:r>
                      <a:r>
                        <a:rPr lang="en-US" sz="1200" u="none" strike="noStrike" dirty="0">
                          <a:effectLst/>
                        </a:rPr>
                        <a:t>(1 point if at or above program cut score 66, 0 if below)                       </a:t>
                      </a:r>
                      <a:endParaRPr lang="en-US"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800" u="none" strike="noStrike" dirty="0">
                          <a:effectLst/>
                        </a:rPr>
                        <a:t>1</a:t>
                      </a:r>
                      <a:endParaRPr lang="en-US" sz="18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475079334"/>
                  </a:ext>
                </a:extLst>
              </a:tr>
              <a:tr h="354179">
                <a:tc>
                  <a:txBody>
                    <a:bodyPr/>
                    <a:lstStyle/>
                    <a:p>
                      <a:pPr algn="l" fontAlgn="ctr"/>
                      <a:r>
                        <a:rPr lang="en-US" sz="1200" b="1" u="none" strike="noStrike" dirty="0">
                          <a:effectLst/>
                        </a:rPr>
                        <a:t>**TEAS English </a:t>
                      </a:r>
                      <a:r>
                        <a:rPr lang="en-US" sz="1200" u="none" strike="noStrike" dirty="0">
                          <a:effectLst/>
                        </a:rPr>
                        <a:t>(1 point if at or above program cut score 70, 0 if below)                       </a:t>
                      </a:r>
                      <a:endParaRPr lang="en-US"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800" u="none" strike="noStrike" dirty="0">
                          <a:effectLst/>
                        </a:rPr>
                        <a:t>1</a:t>
                      </a:r>
                      <a:endParaRPr lang="en-US" sz="18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683269834"/>
                  </a:ext>
                </a:extLst>
              </a:tr>
              <a:tr h="354179">
                <a:tc>
                  <a:txBody>
                    <a:bodyPr/>
                    <a:lstStyle/>
                    <a:p>
                      <a:pPr algn="l" fontAlgn="ctr"/>
                      <a:r>
                        <a:rPr lang="en-US" sz="1200" b="1" u="none" strike="noStrike" dirty="0">
                          <a:effectLst/>
                        </a:rPr>
                        <a:t>BONUS: </a:t>
                      </a:r>
                      <a:r>
                        <a:rPr lang="en-US" sz="1200" u="none" strike="noStrike" dirty="0">
                          <a:effectLst/>
                        </a:rPr>
                        <a:t>HPRS 2301 (</a:t>
                      </a:r>
                      <a:r>
                        <a:rPr lang="en-US" sz="1200" u="none" strike="noStrike" dirty="0" err="1">
                          <a:effectLst/>
                        </a:rPr>
                        <a:t>Patho</a:t>
                      </a:r>
                      <a:r>
                        <a:rPr lang="en-US" sz="1200" u="none" strike="noStrike" dirty="0">
                          <a:effectLst/>
                        </a:rPr>
                        <a:t> Bonus Point) (Completed with an</a:t>
                      </a:r>
                      <a:r>
                        <a:rPr lang="en-US" sz="1200" u="none" strike="noStrike" baseline="0" dirty="0">
                          <a:effectLst/>
                        </a:rPr>
                        <a:t> A or B</a:t>
                      </a:r>
                      <a:r>
                        <a:rPr lang="en-US" sz="1200" u="none" strike="noStrike" dirty="0">
                          <a:effectLst/>
                        </a:rPr>
                        <a:t>)</a:t>
                      </a:r>
                      <a:endParaRPr lang="en-US"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b"/>
                      <a:r>
                        <a:rPr lang="en-US" sz="1600" u="none" strike="noStrike" dirty="0">
                          <a:effectLst/>
                        </a:rPr>
                        <a:t>+1</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24743071"/>
                  </a:ext>
                </a:extLst>
              </a:tr>
              <a:tr h="354179">
                <a:tc>
                  <a:txBody>
                    <a:bodyPr/>
                    <a:lstStyle/>
                    <a:p>
                      <a:pPr algn="r" fontAlgn="ctr"/>
                      <a:r>
                        <a:rPr lang="en-US" sz="1200" b="1" u="none" strike="noStrike" dirty="0">
                          <a:effectLst/>
                        </a:rPr>
                        <a:t>TOTAL POSSIBLE POINTS</a:t>
                      </a:r>
                      <a:endParaRPr lang="en-US" sz="1200" b="1" i="0" u="none" strike="noStrike" dirty="0">
                        <a:solidFill>
                          <a:srgbClr val="000000"/>
                        </a:solidFill>
                        <a:effectLst/>
                        <a:latin typeface="Times New Roman" panose="02020603050405020304" pitchFamily="18" charset="0"/>
                      </a:endParaRPr>
                    </a:p>
                  </a:txBody>
                  <a:tcPr marL="9525" marR="9525" marT="9525" marB="0" anchor="ctr">
                    <a:solidFill>
                      <a:schemeClr val="bg1">
                        <a:lumMod val="65000"/>
                      </a:schemeClr>
                    </a:solidFill>
                  </a:tcPr>
                </a:tc>
                <a:tc>
                  <a:txBody>
                    <a:bodyPr/>
                    <a:lstStyle/>
                    <a:p>
                      <a:pPr algn="ctr" fontAlgn="b"/>
                      <a:r>
                        <a:rPr lang="en-US" sz="1600" b="1" i="0" u="none" strike="noStrike" dirty="0">
                          <a:solidFill>
                            <a:schemeClr val="dk1"/>
                          </a:solidFill>
                          <a:effectLst/>
                          <a:latin typeface="+mn-lt"/>
                        </a:rPr>
                        <a:t>37+1</a:t>
                      </a:r>
                      <a:endParaRPr lang="en-US" sz="1600" b="1" i="0" u="none" strike="noStrike" dirty="0">
                        <a:solidFill>
                          <a:srgbClr val="000000"/>
                        </a:solidFill>
                        <a:effectLst/>
                        <a:latin typeface="Calibri" panose="020F0502020204030204" pitchFamily="34" charset="0"/>
                      </a:endParaRPr>
                    </a:p>
                  </a:txBody>
                  <a:tcPr marL="9525" marR="9525" marT="9525" marB="0" anchor="ctr">
                    <a:solidFill>
                      <a:schemeClr val="bg1">
                        <a:lumMod val="65000"/>
                      </a:schemeClr>
                    </a:solidFill>
                  </a:tcPr>
                </a:tc>
                <a:extLst>
                  <a:ext uri="{0D108BD9-81ED-4DB2-BD59-A6C34878D82A}">
                    <a16:rowId xmlns:a16="http://schemas.microsoft.com/office/drawing/2014/main" val="1204474118"/>
                  </a:ext>
                </a:extLst>
              </a:tr>
            </a:tbl>
          </a:graphicData>
        </a:graphic>
      </p:graphicFrame>
      <p:sp>
        <p:nvSpPr>
          <p:cNvPr id="5" name="TextBox 4"/>
          <p:cNvSpPr txBox="1"/>
          <p:nvPr/>
        </p:nvSpPr>
        <p:spPr>
          <a:xfrm>
            <a:off x="990600" y="5789097"/>
            <a:ext cx="7162800" cy="646331"/>
          </a:xfrm>
          <a:prstGeom prst="rect">
            <a:avLst/>
          </a:prstGeom>
          <a:noFill/>
        </p:spPr>
        <p:txBody>
          <a:bodyPr wrap="square" rtlCol="0">
            <a:spAutoFit/>
          </a:bodyPr>
          <a:lstStyle/>
          <a:p>
            <a:r>
              <a:rPr lang="en-US" dirty="0"/>
              <a:t>^Note: GPA is average of courses taken in degree plan from past 5 years</a:t>
            </a:r>
          </a:p>
          <a:p>
            <a:r>
              <a:rPr lang="en-US" dirty="0"/>
              <a:t>*Note: TEAS Points must all come from SAME TEAS attempt*</a:t>
            </a:r>
          </a:p>
        </p:txBody>
      </p:sp>
    </p:spTree>
    <p:extLst>
      <p:ext uri="{BB962C8B-B14F-4D97-AF65-F5344CB8AC3E}">
        <p14:creationId xmlns:p14="http://schemas.microsoft.com/office/powerpoint/2010/main" val="1667286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Can I Do to Make my Application Better? </a:t>
            </a:r>
          </a:p>
        </p:txBody>
      </p:sp>
      <p:sp>
        <p:nvSpPr>
          <p:cNvPr id="3" name="Content Placeholder 2"/>
          <p:cNvSpPr>
            <a:spLocks noGrp="1"/>
          </p:cNvSpPr>
          <p:nvPr>
            <p:ph idx="1"/>
          </p:nvPr>
        </p:nvSpPr>
        <p:spPr/>
        <p:txBody>
          <a:bodyPr/>
          <a:lstStyle/>
          <a:p>
            <a:r>
              <a:rPr lang="en-US" dirty="0"/>
              <a:t>Take the all the corequisites Courses</a:t>
            </a:r>
          </a:p>
          <a:p>
            <a:r>
              <a:rPr lang="en-US" dirty="0"/>
              <a:t>Take HPRS 2301-Pathophysiology and score B or higher (+1 point)</a:t>
            </a:r>
          </a:p>
          <a:p>
            <a:r>
              <a:rPr lang="en-US" dirty="0"/>
              <a:t>Retake ATI TEAS</a:t>
            </a:r>
          </a:p>
          <a:p>
            <a:r>
              <a:rPr lang="en-US" dirty="0"/>
              <a:t>Retake Courses for higher GPA (Note: grades from courses in degree plan from past 5 years AVERAGE into GPA)</a:t>
            </a:r>
          </a:p>
          <a:p>
            <a:endParaRPr lang="en-US" dirty="0"/>
          </a:p>
        </p:txBody>
      </p:sp>
    </p:spTree>
    <p:extLst>
      <p:ext uri="{BB962C8B-B14F-4D97-AF65-F5344CB8AC3E}">
        <p14:creationId xmlns:p14="http://schemas.microsoft.com/office/powerpoint/2010/main" val="3552814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Admissions Requirements</a:t>
            </a:r>
          </a:p>
        </p:txBody>
      </p:sp>
      <p:sp>
        <p:nvSpPr>
          <p:cNvPr id="3" name="Content Placeholder 2"/>
          <p:cNvSpPr>
            <a:spLocks noGrp="1"/>
          </p:cNvSpPr>
          <p:nvPr>
            <p:ph idx="1"/>
          </p:nvPr>
        </p:nvSpPr>
        <p:spPr/>
        <p:txBody>
          <a:bodyPr>
            <a:normAutofit fontScale="85000" lnSpcReduction="10000"/>
          </a:bodyPr>
          <a:lstStyle/>
          <a:p>
            <a:r>
              <a:rPr lang="en-US" dirty="0">
                <a:hlinkClick r:id="rId3"/>
              </a:rPr>
              <a:t>Immunizations</a:t>
            </a:r>
            <a:endParaRPr lang="en-US" sz="1600" dirty="0"/>
          </a:p>
          <a:p>
            <a:pPr lvl="1"/>
            <a:r>
              <a:rPr lang="en-US" dirty="0"/>
              <a:t>TB screening (do not get until within 30 days of program)</a:t>
            </a:r>
          </a:p>
          <a:p>
            <a:pPr lvl="1"/>
            <a:r>
              <a:rPr lang="en-US" dirty="0"/>
              <a:t>TDAP (booster within 10 years)</a:t>
            </a:r>
          </a:p>
          <a:p>
            <a:pPr lvl="1"/>
            <a:r>
              <a:rPr lang="en-US" dirty="0"/>
              <a:t>MMR (show 2 doses or a titer WITH + immunity for each) (2 doses must be 4-6 weeks apart)</a:t>
            </a:r>
          </a:p>
          <a:p>
            <a:pPr lvl="1"/>
            <a:r>
              <a:rPr lang="en-US" dirty="0"/>
              <a:t>Varicella (show 2 doses or titer WITH + immunity)</a:t>
            </a:r>
          </a:p>
          <a:p>
            <a:pPr marL="457200" lvl="1" indent="0">
              <a:buNone/>
            </a:pPr>
            <a:r>
              <a:rPr lang="en-US" dirty="0"/>
              <a:t>    (2 doses must be 4-6 weeks apart)</a:t>
            </a:r>
          </a:p>
          <a:p>
            <a:pPr lvl="1"/>
            <a:r>
              <a:rPr lang="en-US" dirty="0"/>
              <a:t>Influenza (Will not need to get until October-flu season)</a:t>
            </a:r>
          </a:p>
          <a:p>
            <a:pPr lvl="1"/>
            <a:r>
              <a:rPr lang="en-US" dirty="0">
                <a:hlinkClick r:id="rId4"/>
              </a:rPr>
              <a:t>Meningococcal</a:t>
            </a:r>
            <a:r>
              <a:rPr lang="en-US" dirty="0"/>
              <a:t> (&lt;22 years old MANDATORY by College)</a:t>
            </a:r>
          </a:p>
          <a:p>
            <a:pPr lvl="1"/>
            <a:r>
              <a:rPr lang="en-US" dirty="0"/>
              <a:t>Hepatitis B….</a:t>
            </a:r>
          </a:p>
          <a:p>
            <a:pPr lvl="1"/>
            <a:endParaRPr lang="en-US" dirty="0"/>
          </a:p>
        </p:txBody>
      </p:sp>
    </p:spTree>
    <p:extLst>
      <p:ext uri="{BB962C8B-B14F-4D97-AF65-F5344CB8AC3E}">
        <p14:creationId xmlns:p14="http://schemas.microsoft.com/office/powerpoint/2010/main" val="1694472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Admissions Requirements</a:t>
            </a:r>
          </a:p>
        </p:txBody>
      </p:sp>
      <p:sp>
        <p:nvSpPr>
          <p:cNvPr id="3" name="Content Placeholder 2"/>
          <p:cNvSpPr>
            <a:spLocks noGrp="1"/>
          </p:cNvSpPr>
          <p:nvPr>
            <p:ph idx="1"/>
          </p:nvPr>
        </p:nvSpPr>
        <p:spPr>
          <a:xfrm>
            <a:off x="457200" y="1600200"/>
            <a:ext cx="8382000" cy="4953000"/>
          </a:xfrm>
        </p:spPr>
        <p:txBody>
          <a:bodyPr>
            <a:normAutofit fontScale="77500" lnSpcReduction="20000"/>
          </a:bodyPr>
          <a:lstStyle/>
          <a:p>
            <a:r>
              <a:rPr lang="en-US" dirty="0"/>
              <a:t>Hepatitis B</a:t>
            </a:r>
          </a:p>
          <a:p>
            <a:pPr lvl="1"/>
            <a:r>
              <a:rPr lang="en-US" dirty="0"/>
              <a:t>3 shot series, 6 month series (younger than 30s received as a infant otherwise you are required to get to work in healthcare)</a:t>
            </a:r>
          </a:p>
          <a:p>
            <a:pPr lvl="1"/>
            <a:r>
              <a:rPr lang="en-US" dirty="0"/>
              <a:t>Must show positive, quantitative Hepatitis Surface Antibody (&gt;10 </a:t>
            </a:r>
            <a:r>
              <a:rPr lang="en-US" dirty="0" err="1"/>
              <a:t>mIU</a:t>
            </a:r>
            <a:r>
              <a:rPr lang="en-US" dirty="0"/>
              <a:t>/mL)</a:t>
            </a:r>
          </a:p>
          <a:p>
            <a:pPr lvl="1"/>
            <a:r>
              <a:rPr lang="en-US" dirty="0"/>
              <a:t>If Positive: Do not need any proof of shots- positive lab is sufficient.</a:t>
            </a:r>
          </a:p>
          <a:p>
            <a:pPr lvl="1"/>
            <a:r>
              <a:rPr lang="en-US" dirty="0"/>
              <a:t>If Negative: Need record of completion of 3 shot series, and must restart series.</a:t>
            </a:r>
          </a:p>
          <a:p>
            <a:pPr marL="457200" lvl="1" indent="0">
              <a:buNone/>
            </a:pPr>
            <a:endParaRPr lang="en-US" dirty="0"/>
          </a:p>
          <a:p>
            <a:pPr marL="457200" lvl="1" indent="0">
              <a:buNone/>
            </a:pPr>
            <a:r>
              <a:rPr lang="en-US" dirty="0"/>
              <a:t>**</a:t>
            </a:r>
            <a:r>
              <a:rPr lang="en-US" b="1" u="sng" dirty="0"/>
              <a:t>NOTE:</a:t>
            </a:r>
            <a:r>
              <a:rPr lang="en-US" dirty="0"/>
              <a:t> If your </a:t>
            </a:r>
            <a:r>
              <a:rPr lang="en-US" u="sng" dirty="0"/>
              <a:t>titer is not positive</a:t>
            </a:r>
            <a:r>
              <a:rPr lang="en-US" dirty="0"/>
              <a:t>, and </a:t>
            </a:r>
            <a:r>
              <a:rPr lang="en-US" u="sng" dirty="0"/>
              <a:t>you are unable to find your records to prove you have had the first 3 shots</a:t>
            </a:r>
            <a:r>
              <a:rPr lang="en-US" dirty="0"/>
              <a:t>, </a:t>
            </a:r>
            <a:r>
              <a:rPr lang="en-US" b="1" i="1" dirty="0"/>
              <a:t>you may not be able to enter the program for your desired semester</a:t>
            </a:r>
            <a:r>
              <a:rPr lang="en-US" dirty="0"/>
              <a:t> as this is a requirement by the clinical agencies.**</a:t>
            </a:r>
          </a:p>
        </p:txBody>
      </p:sp>
    </p:spTree>
    <p:extLst>
      <p:ext uri="{BB962C8B-B14F-4D97-AF65-F5344CB8AC3E}">
        <p14:creationId xmlns:p14="http://schemas.microsoft.com/office/powerpoint/2010/main" val="1423453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Admissions Requirements</a:t>
            </a:r>
          </a:p>
        </p:txBody>
      </p:sp>
      <p:sp>
        <p:nvSpPr>
          <p:cNvPr id="3" name="Content Placeholder 2"/>
          <p:cNvSpPr>
            <a:spLocks noGrp="1"/>
          </p:cNvSpPr>
          <p:nvPr>
            <p:ph idx="1"/>
          </p:nvPr>
        </p:nvSpPr>
        <p:spPr/>
        <p:txBody>
          <a:bodyPr/>
          <a:lstStyle/>
          <a:p>
            <a:r>
              <a:rPr lang="en-US" dirty="0"/>
              <a:t>Students whose first/native language is not English (ESL), are required to take the </a:t>
            </a:r>
            <a:r>
              <a:rPr lang="en-US" b="1" dirty="0"/>
              <a:t>TOEFL </a:t>
            </a:r>
            <a:r>
              <a:rPr lang="en-US" b="1" dirty="0" err="1"/>
              <a:t>iBT</a:t>
            </a:r>
            <a:r>
              <a:rPr lang="en-US" b="1" dirty="0"/>
              <a:t> Test</a:t>
            </a:r>
            <a:r>
              <a:rPr lang="en-US" dirty="0"/>
              <a:t>, regardless of US education, or years of residence.  </a:t>
            </a:r>
          </a:p>
          <a:p>
            <a:pPr lvl="1"/>
            <a:r>
              <a:rPr lang="en-US" dirty="0"/>
              <a:t>Cannot be older than 2 years</a:t>
            </a:r>
          </a:p>
          <a:p>
            <a:pPr lvl="1"/>
            <a:r>
              <a:rPr lang="en-US" dirty="0"/>
              <a:t>A minimum score of 83 on the Internet Based Test (</a:t>
            </a:r>
            <a:r>
              <a:rPr lang="en-US" dirty="0" err="1"/>
              <a:t>iBT</a:t>
            </a:r>
            <a:r>
              <a:rPr lang="en-US" dirty="0"/>
              <a:t>), with a minimum of 20 in reading, 20 in writing, 20 in speaking, and 20 in listening. </a:t>
            </a:r>
          </a:p>
        </p:txBody>
      </p:sp>
    </p:spTree>
    <p:extLst>
      <p:ext uri="{BB962C8B-B14F-4D97-AF65-F5344CB8AC3E}">
        <p14:creationId xmlns:p14="http://schemas.microsoft.com/office/powerpoint/2010/main" val="4165509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Admissions Requirements</a:t>
            </a:r>
          </a:p>
        </p:txBody>
      </p:sp>
      <p:sp>
        <p:nvSpPr>
          <p:cNvPr id="3" name="Content Placeholder 2"/>
          <p:cNvSpPr>
            <a:spLocks noGrp="1"/>
          </p:cNvSpPr>
          <p:nvPr>
            <p:ph idx="1"/>
          </p:nvPr>
        </p:nvSpPr>
        <p:spPr/>
        <p:txBody>
          <a:bodyPr>
            <a:normAutofit lnSpcReduction="10000"/>
          </a:bodyPr>
          <a:lstStyle/>
          <a:p>
            <a:r>
              <a:rPr lang="en-US" u="sng" dirty="0"/>
              <a:t>Clear Drug Screen</a:t>
            </a:r>
            <a:r>
              <a:rPr lang="en-US" dirty="0"/>
              <a:t>- </a:t>
            </a:r>
            <a:r>
              <a:rPr lang="en-US" dirty="0">
                <a:solidFill>
                  <a:srgbClr val="FF0000"/>
                </a:solidFill>
              </a:rPr>
              <a:t>Wait! </a:t>
            </a:r>
            <a:r>
              <a:rPr lang="en-US" dirty="0"/>
              <a:t>Until we tell you when/where to go</a:t>
            </a:r>
          </a:p>
          <a:p>
            <a:endParaRPr lang="en-US" dirty="0"/>
          </a:p>
          <a:p>
            <a:r>
              <a:rPr lang="en-US" u="sng" dirty="0"/>
              <a:t>CPR Certification </a:t>
            </a:r>
          </a:p>
          <a:p>
            <a:pPr lvl="1"/>
            <a:r>
              <a:rPr lang="en-US" dirty="0"/>
              <a:t>American Heart Association or Red Cross Basic Life Support (BLS) (2 year renewal)</a:t>
            </a:r>
          </a:p>
          <a:p>
            <a:pPr lvl="1"/>
            <a:r>
              <a:rPr lang="en-US" dirty="0"/>
              <a:t>MUST have </a:t>
            </a:r>
            <a:r>
              <a:rPr lang="en-US" i="1" u="sng" dirty="0"/>
              <a:t>hands-on component</a:t>
            </a:r>
            <a:r>
              <a:rPr lang="en-US" u="sng" dirty="0"/>
              <a:t>, </a:t>
            </a:r>
            <a:r>
              <a:rPr lang="en-US" b="1" u="sng" dirty="0"/>
              <a:t>NOT just </a:t>
            </a:r>
            <a:r>
              <a:rPr lang="en-US" u="sng" dirty="0"/>
              <a:t>online course</a:t>
            </a:r>
          </a:p>
          <a:p>
            <a:pPr lvl="1"/>
            <a:r>
              <a:rPr lang="en-US" dirty="0"/>
              <a:t>MUST say for BLS for </a:t>
            </a:r>
            <a:r>
              <a:rPr lang="en-US" i="1" u="sng" dirty="0"/>
              <a:t>“Health Care Provider”</a:t>
            </a:r>
          </a:p>
          <a:p>
            <a:endParaRPr lang="en-US" dirty="0"/>
          </a:p>
        </p:txBody>
      </p:sp>
    </p:spTree>
    <p:extLst>
      <p:ext uri="{BB962C8B-B14F-4D97-AF65-F5344CB8AC3E}">
        <p14:creationId xmlns:p14="http://schemas.microsoft.com/office/powerpoint/2010/main" val="710722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Admissions Requirements</a:t>
            </a:r>
          </a:p>
        </p:txBody>
      </p:sp>
      <p:sp>
        <p:nvSpPr>
          <p:cNvPr id="3" name="Content Placeholder 2"/>
          <p:cNvSpPr>
            <a:spLocks noGrp="1"/>
          </p:cNvSpPr>
          <p:nvPr>
            <p:ph idx="1"/>
          </p:nvPr>
        </p:nvSpPr>
        <p:spPr/>
        <p:txBody>
          <a:bodyPr>
            <a:normAutofit/>
          </a:bodyPr>
          <a:lstStyle/>
          <a:p>
            <a:r>
              <a:rPr lang="en-US" dirty="0"/>
              <a:t>Criminal Background Check- Texas Board of Nursing</a:t>
            </a:r>
          </a:p>
          <a:p>
            <a:pPr lvl="1"/>
            <a:r>
              <a:rPr lang="en-US" dirty="0"/>
              <a:t>Required for all incoming students </a:t>
            </a:r>
          </a:p>
          <a:p>
            <a:pPr lvl="1"/>
            <a:r>
              <a:rPr lang="en-US" dirty="0"/>
              <a:t>After application due date, will get an email from </a:t>
            </a:r>
            <a:r>
              <a:rPr lang="en-US" dirty="0" err="1"/>
              <a:t>IdentiGo</a:t>
            </a:r>
            <a:r>
              <a:rPr lang="en-US" dirty="0"/>
              <a:t> to start the process</a:t>
            </a:r>
          </a:p>
          <a:p>
            <a:pPr lvl="1"/>
            <a:r>
              <a:rPr lang="en-US" dirty="0"/>
              <a:t>Does not guarantee acceptance into the program, but still need to get the process started</a:t>
            </a:r>
          </a:p>
        </p:txBody>
      </p:sp>
      <p:pic>
        <p:nvPicPr>
          <p:cNvPr id="4" name="Picture 6" descr="https://scontent-dfw5-1.xx.fbcdn.net/v/t1.0-1/p200x200/10922768_1540770496171474_6070153825180175881_n.jpg?_nc_cat=0&amp;oh=c2a344e6b443003bb9ee0abcf058cb5a&amp;oe=5B9D4D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160338"/>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187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LVN, ADN, BSN??</a:t>
            </a:r>
          </a:p>
        </p:txBody>
      </p:sp>
      <p:sp>
        <p:nvSpPr>
          <p:cNvPr id="3" name="Content Placeholder 2"/>
          <p:cNvSpPr>
            <a:spLocks noGrp="1"/>
          </p:cNvSpPr>
          <p:nvPr>
            <p:ph idx="1"/>
          </p:nvPr>
        </p:nvSpPr>
        <p:spPr/>
        <p:txBody>
          <a:bodyPr>
            <a:normAutofit fontScale="47500" lnSpcReduction="20000"/>
          </a:bodyPr>
          <a:lstStyle/>
          <a:p>
            <a:r>
              <a:rPr lang="en-US" dirty="0">
                <a:solidFill>
                  <a:schemeClr val="tx2"/>
                </a:solidFill>
              </a:rPr>
              <a:t>Licensed Vocational Nurse (LVN)</a:t>
            </a:r>
          </a:p>
          <a:p>
            <a:pPr lvl="1"/>
            <a:r>
              <a:rPr lang="en-US" dirty="0"/>
              <a:t>1 year program (Blinn offers this program in Bryan, Brenham and online/weekend)</a:t>
            </a:r>
          </a:p>
          <a:p>
            <a:pPr lvl="1"/>
            <a:r>
              <a:rPr lang="en-US" dirty="0"/>
              <a:t>Receive a certificate after completion</a:t>
            </a:r>
          </a:p>
          <a:p>
            <a:pPr lvl="1"/>
            <a:r>
              <a:rPr lang="en-US" dirty="0"/>
              <a:t>Take NCLEX-PN</a:t>
            </a:r>
          </a:p>
          <a:p>
            <a:pPr lvl="1"/>
            <a:r>
              <a:rPr lang="en-US" dirty="0"/>
              <a:t>Receive LVN license</a:t>
            </a:r>
          </a:p>
          <a:p>
            <a:pPr lvl="1"/>
            <a:r>
              <a:rPr lang="en-US" dirty="0"/>
              <a:t>Most jobs at long term care settings (ex. Nursing Homes), Physician Offices, Home Health</a:t>
            </a:r>
          </a:p>
          <a:p>
            <a:r>
              <a:rPr lang="en-US" dirty="0">
                <a:solidFill>
                  <a:schemeClr val="tx2"/>
                </a:solidFill>
              </a:rPr>
              <a:t>Associate Degree Nursing (ADN)</a:t>
            </a:r>
          </a:p>
          <a:p>
            <a:pPr lvl="1"/>
            <a:r>
              <a:rPr lang="en-US" dirty="0"/>
              <a:t>2 year (plus </a:t>
            </a:r>
            <a:r>
              <a:rPr lang="en-US" dirty="0" err="1"/>
              <a:t>preqs</a:t>
            </a:r>
            <a:r>
              <a:rPr lang="en-US" dirty="0"/>
              <a:t>) program</a:t>
            </a:r>
          </a:p>
          <a:p>
            <a:pPr marL="457200" lvl="1" indent="0">
              <a:buNone/>
            </a:pPr>
            <a:r>
              <a:rPr lang="en-US" dirty="0"/>
              <a:t>	or </a:t>
            </a:r>
          </a:p>
          <a:p>
            <a:pPr lvl="1"/>
            <a:r>
              <a:rPr lang="en-US" dirty="0"/>
              <a:t>LVN-RN Transition (1 year additional classes after LVN, Blinn offers this program)</a:t>
            </a:r>
          </a:p>
          <a:p>
            <a:pPr lvl="1"/>
            <a:r>
              <a:rPr lang="en-US" dirty="0"/>
              <a:t>Receive an Associate of Applied Science degree after completion</a:t>
            </a:r>
          </a:p>
          <a:p>
            <a:pPr lvl="1"/>
            <a:r>
              <a:rPr lang="en-US" dirty="0"/>
              <a:t>Take NCLEX-RN</a:t>
            </a:r>
          </a:p>
          <a:p>
            <a:pPr lvl="1"/>
            <a:r>
              <a:rPr lang="en-US" dirty="0"/>
              <a:t>Receive RN license</a:t>
            </a:r>
          </a:p>
          <a:p>
            <a:pPr lvl="1"/>
            <a:r>
              <a:rPr lang="en-US" dirty="0"/>
              <a:t>Many jobs at acute care facilities (hospitals), plus many more!</a:t>
            </a:r>
          </a:p>
          <a:p>
            <a:r>
              <a:rPr lang="en-US" dirty="0">
                <a:solidFill>
                  <a:schemeClr val="tx2"/>
                </a:solidFill>
              </a:rPr>
              <a:t>Bachelors of Science degree in Nursing (BSN)</a:t>
            </a:r>
          </a:p>
          <a:p>
            <a:pPr lvl="1"/>
            <a:r>
              <a:rPr lang="en-US" dirty="0"/>
              <a:t>4 year degree (2 years </a:t>
            </a:r>
            <a:r>
              <a:rPr lang="en-US" dirty="0" err="1"/>
              <a:t>prereqs</a:t>
            </a:r>
            <a:r>
              <a:rPr lang="en-US" dirty="0"/>
              <a:t>, plus 2 years of nursing classes)</a:t>
            </a:r>
          </a:p>
          <a:p>
            <a:pPr marL="457200" lvl="1" indent="0">
              <a:buNone/>
            </a:pPr>
            <a:r>
              <a:rPr lang="en-US" dirty="0"/>
              <a:t>	or </a:t>
            </a:r>
          </a:p>
          <a:p>
            <a:pPr lvl="1"/>
            <a:r>
              <a:rPr lang="en-US" dirty="0"/>
              <a:t>RN-BSN (1 year additional classes after ADN, many programs available, often online)</a:t>
            </a:r>
          </a:p>
          <a:p>
            <a:pPr lvl="1"/>
            <a:r>
              <a:rPr lang="en-US" dirty="0"/>
              <a:t>Receive a Bachelors of Science degree in Nursing</a:t>
            </a:r>
          </a:p>
          <a:p>
            <a:pPr lvl="1"/>
            <a:r>
              <a:rPr lang="en-US" dirty="0"/>
              <a:t>Take NCLEX-RN</a:t>
            </a:r>
          </a:p>
          <a:p>
            <a:pPr lvl="1"/>
            <a:r>
              <a:rPr lang="en-US" dirty="0"/>
              <a:t>Receive RN license</a:t>
            </a:r>
          </a:p>
          <a:p>
            <a:pPr lvl="1"/>
            <a:r>
              <a:rPr lang="en-US" dirty="0"/>
              <a:t>Many jobs at acute care facilities (hospitals), plus many more!</a:t>
            </a:r>
          </a:p>
          <a:p>
            <a:pPr marL="457200" lvl="1" indent="0">
              <a:buNone/>
            </a:pPr>
            <a:endParaRPr lang="en-US" dirty="0"/>
          </a:p>
        </p:txBody>
      </p:sp>
    </p:spTree>
    <p:extLst>
      <p:ext uri="{BB962C8B-B14F-4D97-AF65-F5344CB8AC3E}">
        <p14:creationId xmlns:p14="http://schemas.microsoft.com/office/powerpoint/2010/main" val="2068512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Texas Board of Nursing Licensure Eligibility Questions</a:t>
            </a:r>
          </a:p>
        </p:txBody>
      </p:sp>
      <p:sp>
        <p:nvSpPr>
          <p:cNvPr id="3" name="Content Placeholder 2"/>
          <p:cNvSpPr>
            <a:spLocks noGrp="1"/>
          </p:cNvSpPr>
          <p:nvPr>
            <p:ph idx="1"/>
          </p:nvPr>
        </p:nvSpPr>
        <p:spPr/>
        <p:txBody>
          <a:bodyPr>
            <a:normAutofit fontScale="62500" lnSpcReduction="20000"/>
          </a:bodyPr>
          <a:lstStyle/>
          <a:p>
            <a:r>
              <a:rPr lang="en-US" dirty="0"/>
              <a:t>Been convicted of a misdemeanor?</a:t>
            </a:r>
          </a:p>
          <a:p>
            <a:r>
              <a:rPr lang="en-US" dirty="0"/>
              <a:t>Been convicted of a felony?</a:t>
            </a:r>
          </a:p>
          <a:p>
            <a:r>
              <a:rPr lang="en-US" dirty="0"/>
              <a:t>Pled nolo contendere, no contest, or guilty?</a:t>
            </a:r>
          </a:p>
          <a:p>
            <a:r>
              <a:rPr lang="en-US" dirty="0"/>
              <a:t>Received deferred adjudication?</a:t>
            </a:r>
          </a:p>
          <a:p>
            <a:r>
              <a:rPr lang="en-US" dirty="0"/>
              <a:t>Been placed on community supervision or court-ordered probation, whether or not adjudicated guilty?</a:t>
            </a:r>
          </a:p>
          <a:p>
            <a:r>
              <a:rPr lang="en-US" dirty="0"/>
              <a:t>Been sentenced to serve jail or prison time or court-ordered confinement?</a:t>
            </a:r>
          </a:p>
          <a:p>
            <a:r>
              <a:rPr lang="en-US" dirty="0"/>
              <a:t>Been granted pre-trial diversion?</a:t>
            </a:r>
          </a:p>
          <a:p>
            <a:r>
              <a:rPr lang="en-US" dirty="0"/>
              <a:t>Been arrested or have any pending criminal charges?</a:t>
            </a:r>
          </a:p>
          <a:p>
            <a:r>
              <a:rPr lang="en-US" dirty="0"/>
              <a:t>Been cited or charged with any violation of the law?</a:t>
            </a:r>
          </a:p>
          <a:p>
            <a:r>
              <a:rPr lang="en-US" dirty="0"/>
              <a:t>Been subject of a court-martial; Article 15 violation; or received any form of military judgment, punishment, or action?</a:t>
            </a:r>
          </a:p>
          <a:p>
            <a:pPr marL="0" indent="0">
              <a:buNone/>
            </a:pPr>
            <a:endParaRPr lang="en-US" b="1" dirty="0"/>
          </a:p>
          <a:p>
            <a:pPr marL="0" indent="0">
              <a:buNone/>
            </a:pPr>
            <a:r>
              <a:rPr lang="en-US" b="1" dirty="0"/>
              <a:t>NOTE:</a:t>
            </a:r>
            <a:r>
              <a:rPr lang="en-US" dirty="0"/>
              <a:t> You may only exclude Class C misdemeanor traffic violations</a:t>
            </a:r>
          </a:p>
        </p:txBody>
      </p:sp>
    </p:spTree>
    <p:extLst>
      <p:ext uri="{BB962C8B-B14F-4D97-AF65-F5344CB8AC3E}">
        <p14:creationId xmlns:p14="http://schemas.microsoft.com/office/powerpoint/2010/main" val="3804916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Texas Board of Nursing Licensure Eligibility Questions</a:t>
            </a:r>
          </a:p>
        </p:txBody>
      </p:sp>
      <p:sp>
        <p:nvSpPr>
          <p:cNvPr id="3" name="Content Placeholder 2"/>
          <p:cNvSpPr>
            <a:spLocks noGrp="1"/>
          </p:cNvSpPr>
          <p:nvPr>
            <p:ph idx="1"/>
          </p:nvPr>
        </p:nvSpPr>
        <p:spPr/>
        <p:txBody>
          <a:bodyPr>
            <a:normAutofit/>
          </a:bodyPr>
          <a:lstStyle/>
          <a:p>
            <a:pPr lvl="0"/>
            <a:r>
              <a:rPr lang="en-US" sz="2400" b="1" u="sng" dirty="0">
                <a:solidFill>
                  <a:prstClr val="black"/>
                </a:solidFill>
              </a:rPr>
              <a:t>Expunged and Sealed Offenses:</a:t>
            </a:r>
            <a:r>
              <a:rPr lang="en-US" sz="2400" dirty="0">
                <a:solidFill>
                  <a:prstClr val="black"/>
                </a:solidFill>
              </a:rPr>
              <a:t>  While expunged or sealed offenses, arrests, tickets, or citations need to be disclosed, it is your responsibility to ensure the offense, arrest, ticket or citation has, in fact, been expunged or sealed.  It is recommended that you </a:t>
            </a:r>
            <a:r>
              <a:rPr lang="en-US" sz="2400" b="1" dirty="0">
                <a:solidFill>
                  <a:srgbClr val="C00000"/>
                </a:solidFill>
              </a:rPr>
              <a:t>submit a copy of the Court Order expunging or sealing the record in question to our office with your application.</a:t>
            </a:r>
            <a:r>
              <a:rPr lang="en-US" sz="2400" dirty="0">
                <a:solidFill>
                  <a:prstClr val="black"/>
                </a:solidFill>
              </a:rPr>
              <a:t>  Failure to reveal an offense, arrest, ticket, or citation that is not in fact expunged or sealed, will at a minimum, subject your license to a disciplinary fine.  Non-disclosure of relevant offenses raises questions related to truthfulness and character.</a:t>
            </a:r>
          </a:p>
        </p:txBody>
      </p:sp>
    </p:spTree>
    <p:extLst>
      <p:ext uri="{BB962C8B-B14F-4D97-AF65-F5344CB8AC3E}">
        <p14:creationId xmlns:p14="http://schemas.microsoft.com/office/powerpoint/2010/main" val="975009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Texas Board of Nursing Licensure Eligibility Questions </a:t>
            </a:r>
          </a:p>
        </p:txBody>
      </p:sp>
      <p:sp>
        <p:nvSpPr>
          <p:cNvPr id="3" name="Content Placeholder 2"/>
          <p:cNvSpPr>
            <a:spLocks noGrp="1"/>
          </p:cNvSpPr>
          <p:nvPr>
            <p:ph idx="1"/>
          </p:nvPr>
        </p:nvSpPr>
        <p:spPr/>
        <p:txBody>
          <a:bodyPr>
            <a:normAutofit lnSpcReduction="10000"/>
          </a:bodyPr>
          <a:lstStyle/>
          <a:p>
            <a:pPr lvl="0"/>
            <a:r>
              <a:rPr lang="en-US" sz="2400" b="1" u="sng" dirty="0">
                <a:solidFill>
                  <a:prstClr val="black"/>
                </a:solidFill>
              </a:rPr>
              <a:t>Orders of Non-disclosure:</a:t>
            </a:r>
            <a:r>
              <a:rPr lang="en-US" sz="2400" dirty="0">
                <a:solidFill>
                  <a:prstClr val="black"/>
                </a:solidFill>
              </a:rPr>
              <a:t> Pursuant to Tex. Gov’t Code § 552.142(b), if you have criminal matters that are the subject of an order of non-disclosure you are not required to reveal those criminal matters on this form.  However, </a:t>
            </a:r>
            <a:r>
              <a:rPr lang="en-US" sz="2400" b="1" dirty="0">
                <a:solidFill>
                  <a:srgbClr val="C00000"/>
                </a:solidFill>
              </a:rPr>
              <a:t>a criminal matter that is the subject of an order of non-disclosure may become a character and fitness issue</a:t>
            </a:r>
            <a:r>
              <a:rPr lang="en-US" sz="2400" dirty="0">
                <a:solidFill>
                  <a:srgbClr val="C00000"/>
                </a:solidFill>
              </a:rPr>
              <a:t>.</a:t>
            </a:r>
            <a:r>
              <a:rPr lang="en-US" sz="2400" dirty="0">
                <a:solidFill>
                  <a:prstClr val="black"/>
                </a:solidFill>
              </a:rPr>
              <a:t>  Pursuant to other sections of the Gov’t Code chapter 411, the Texas Nursing Board is entitled to access criminal history record information that is the subject of an order of non-disclosure.  If the Board discovers a criminal matter that is the subject of an order of non-disclosure, even if you properly did not reveal that matter, the Board may require you to provide information about that criminal matter.</a:t>
            </a:r>
            <a:endParaRPr lang="en-US" sz="2200" dirty="0">
              <a:solidFill>
                <a:prstClr val="black"/>
              </a:solidFill>
            </a:endParaRPr>
          </a:p>
        </p:txBody>
      </p:sp>
    </p:spTree>
    <p:extLst>
      <p:ext uri="{BB962C8B-B14F-4D97-AF65-F5344CB8AC3E}">
        <p14:creationId xmlns:p14="http://schemas.microsoft.com/office/powerpoint/2010/main" val="744876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Texas Board of Nursing Licensure Eligibility Questions</a:t>
            </a:r>
          </a:p>
        </p:txBody>
      </p:sp>
      <p:sp>
        <p:nvSpPr>
          <p:cNvPr id="3" name="Content Placeholder 2"/>
          <p:cNvSpPr>
            <a:spLocks noGrp="1"/>
          </p:cNvSpPr>
          <p:nvPr>
            <p:ph idx="1"/>
          </p:nvPr>
        </p:nvSpPr>
        <p:spPr/>
        <p:txBody>
          <a:bodyPr>
            <a:normAutofit fontScale="85000" lnSpcReduction="10000"/>
          </a:bodyPr>
          <a:lstStyle/>
          <a:p>
            <a:r>
              <a:rPr lang="en-US" dirty="0"/>
              <a:t>Are you currently the target or subject of a grand jury or governmental agency investigation?</a:t>
            </a:r>
          </a:p>
          <a:p>
            <a:r>
              <a:rPr lang="en-US" dirty="0"/>
              <a:t>Has any licensing authority refused to issue you a license or ever revoked, annulled, cancelled, accepted surrender of, suspended, placed on probation, refused to renew a license, certificate or multi-state privilege held by you now or previously, or ever fined, censured, reprimanded or otherwise disciplined you? (You may exclude disciplinary actions previously disclosed to the Texas Board of Nursing on an initial or renewal licensure application)</a:t>
            </a:r>
          </a:p>
          <a:p>
            <a:pPr marL="0" indent="0">
              <a:buNone/>
            </a:pPr>
            <a:endParaRPr lang="en-US" dirty="0"/>
          </a:p>
        </p:txBody>
      </p:sp>
    </p:spTree>
    <p:extLst>
      <p:ext uri="{BB962C8B-B14F-4D97-AF65-F5344CB8AC3E}">
        <p14:creationId xmlns:p14="http://schemas.microsoft.com/office/powerpoint/2010/main" val="31858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Texas Board of Nursing Licensure Eligibility Questions </a:t>
            </a:r>
          </a:p>
        </p:txBody>
      </p:sp>
      <p:sp>
        <p:nvSpPr>
          <p:cNvPr id="3" name="Content Placeholder 2"/>
          <p:cNvSpPr>
            <a:spLocks noGrp="1"/>
          </p:cNvSpPr>
          <p:nvPr>
            <p:ph idx="1"/>
          </p:nvPr>
        </p:nvSpPr>
        <p:spPr>
          <a:xfrm>
            <a:off x="457200" y="1600201"/>
            <a:ext cx="8229600" cy="3886200"/>
          </a:xfrm>
        </p:spPr>
        <p:txBody>
          <a:bodyPr>
            <a:noAutofit/>
          </a:bodyPr>
          <a:lstStyle/>
          <a:p>
            <a:r>
              <a:rPr lang="en-US" sz="2700" dirty="0"/>
              <a:t>*In the past five (5) years have you been diagnosed with or treated or hospitalized for schizophrenia and/or psychotic disorder, bipolar disorder, paranoid personality disorder, antisocial personality disorder, or borderline personality disorder which impaired or does impair your behavior, judgment, or ability to function in school or work? (You may answer “No” if you have completed and/or are in compliance with TPAPN for mental illness OR you’ve previously disclosed to the Texas Board of Nursing and have remained compliant with your treatment regime and have no further hospitalization since disclosure.)</a:t>
            </a:r>
          </a:p>
          <a:p>
            <a:endParaRPr lang="en-US" sz="2700" dirty="0"/>
          </a:p>
        </p:txBody>
      </p:sp>
    </p:spTree>
    <p:extLst>
      <p:ext uri="{BB962C8B-B14F-4D97-AF65-F5344CB8AC3E}">
        <p14:creationId xmlns:p14="http://schemas.microsoft.com/office/powerpoint/2010/main" val="2840851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Texas Board of Nursing Licensure Eligibility Questions </a:t>
            </a:r>
          </a:p>
        </p:txBody>
      </p:sp>
      <p:sp>
        <p:nvSpPr>
          <p:cNvPr id="3" name="Content Placeholder 2"/>
          <p:cNvSpPr>
            <a:spLocks noGrp="1"/>
          </p:cNvSpPr>
          <p:nvPr>
            <p:ph idx="1"/>
          </p:nvPr>
        </p:nvSpPr>
        <p:spPr/>
        <p:txBody>
          <a:bodyPr/>
          <a:lstStyle/>
          <a:p>
            <a:r>
              <a:rPr lang="en-US" dirty="0"/>
              <a:t>*In the past five (5) years, have you been addicted or treated for the use of alcohol or any other drug? (You may answer "No" if you have completed and/or are in compliance with TPAPN)</a:t>
            </a:r>
          </a:p>
          <a:p>
            <a:endParaRPr lang="en-US" dirty="0"/>
          </a:p>
        </p:txBody>
      </p:sp>
    </p:spTree>
    <p:extLst>
      <p:ext uri="{BB962C8B-B14F-4D97-AF65-F5344CB8AC3E}">
        <p14:creationId xmlns:p14="http://schemas.microsoft.com/office/powerpoint/2010/main" val="3509080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Admissions Requirements</a:t>
            </a:r>
          </a:p>
        </p:txBody>
      </p:sp>
      <p:sp>
        <p:nvSpPr>
          <p:cNvPr id="3" name="Content Placeholder 2"/>
          <p:cNvSpPr>
            <a:spLocks noGrp="1"/>
          </p:cNvSpPr>
          <p:nvPr>
            <p:ph idx="1"/>
          </p:nvPr>
        </p:nvSpPr>
        <p:spPr/>
        <p:txBody>
          <a:bodyPr>
            <a:normAutofit fontScale="77500" lnSpcReduction="20000"/>
          </a:bodyPr>
          <a:lstStyle/>
          <a:p>
            <a:pPr marL="342900" lvl="1" indent="-342900">
              <a:buFont typeface="Arial" panose="020B0604020202020204" pitchFamily="34" charset="0"/>
              <a:buChar char="•"/>
            </a:pPr>
            <a:r>
              <a:rPr lang="en-US" b="1" u="sng" dirty="0"/>
              <a:t>Texas House Bill 1508</a:t>
            </a:r>
            <a:r>
              <a:rPr lang="en-US" b="1" dirty="0"/>
              <a:t>: </a:t>
            </a:r>
            <a:r>
              <a:rPr lang="en-US" dirty="0"/>
              <a:t>In accordance with Texas House Bill 1508 all applicants in pursuit of an occupational degree with licensure must be notified of potential ineligibility. Admission to and/or completion of the Associate Degree Nursing Program does not ensure licensure eligibility.  Eligibility to sit for the registered nurse licensure exam NCLEX-RN is determined by the Texas Board of Nursing (BON).  Issues that could lead to ineligibility could include but are not limited to certain criminal offenses, substance abuse and mental health illnesses.  Please note, a student’s eligibility may be affected by any inaccuracies in their petition, and any subsequent violation of the Nursing Practice Act may affect eligibility or may result in the later revocation of a license obtain through misrepresentation. Please refer to the Texas Board of Nursing site for specifics (</a:t>
            </a:r>
            <a:r>
              <a:rPr lang="en-US" dirty="0">
                <a:hlinkClick r:id="rId3"/>
              </a:rPr>
              <a:t>http://www.bon.texas.gov/licensure_eligibility.asp</a:t>
            </a:r>
            <a:r>
              <a:rPr lang="en-US" dirty="0"/>
              <a:t>).</a:t>
            </a:r>
          </a:p>
          <a:p>
            <a:endParaRPr lang="en-US" dirty="0"/>
          </a:p>
        </p:txBody>
      </p:sp>
    </p:spTree>
    <p:extLst>
      <p:ext uri="{BB962C8B-B14F-4D97-AF65-F5344CB8AC3E}">
        <p14:creationId xmlns:p14="http://schemas.microsoft.com/office/powerpoint/2010/main" val="286866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 Admissions Questions</a:t>
            </a:r>
          </a:p>
        </p:txBody>
      </p:sp>
      <p:sp>
        <p:nvSpPr>
          <p:cNvPr id="3" name="Content Placeholder 2"/>
          <p:cNvSpPr>
            <a:spLocks noGrp="1"/>
          </p:cNvSpPr>
          <p:nvPr>
            <p:ph idx="1"/>
          </p:nvPr>
        </p:nvSpPr>
        <p:spPr/>
        <p:txBody>
          <a:bodyPr>
            <a:normAutofit/>
          </a:bodyPr>
          <a:lstStyle/>
          <a:p>
            <a:r>
              <a:rPr lang="en-US" dirty="0"/>
              <a:t>When will I know if I get in? </a:t>
            </a:r>
          </a:p>
          <a:p>
            <a:pPr lvl="1"/>
            <a:r>
              <a:rPr lang="en-US" sz="2600" dirty="0">
                <a:solidFill>
                  <a:srgbClr val="FF0000"/>
                </a:solidFill>
              </a:rPr>
              <a:t>Approximately 3-4 weeks after application are due you will get notification of: </a:t>
            </a:r>
          </a:p>
          <a:p>
            <a:pPr marL="914400" lvl="2" indent="0">
              <a:buNone/>
            </a:pPr>
            <a:r>
              <a:rPr lang="en-US" sz="2200" dirty="0">
                <a:solidFill>
                  <a:srgbClr val="FF0000"/>
                </a:solidFill>
              </a:rPr>
              <a:t>1) Provisional acceptance for semester applied to </a:t>
            </a:r>
          </a:p>
          <a:p>
            <a:pPr marL="914400" lvl="2" indent="0">
              <a:buNone/>
            </a:pPr>
            <a:r>
              <a:rPr lang="en-US" sz="2200" dirty="0">
                <a:solidFill>
                  <a:srgbClr val="FF0000"/>
                </a:solidFill>
              </a:rPr>
              <a:t>2) Alternate list placement</a:t>
            </a:r>
          </a:p>
          <a:p>
            <a:pPr marL="914400" lvl="2" indent="0">
              <a:buNone/>
            </a:pPr>
            <a:r>
              <a:rPr lang="en-US" sz="2200" dirty="0">
                <a:solidFill>
                  <a:srgbClr val="FF0000"/>
                </a:solidFill>
              </a:rPr>
              <a:t>3) Provisional acceptance for following semester (for those highly qualified but have prerequisites in progress)  </a:t>
            </a:r>
          </a:p>
          <a:p>
            <a:pPr lvl="1"/>
            <a:r>
              <a:rPr lang="en-US" sz="2600" dirty="0">
                <a:solidFill>
                  <a:srgbClr val="FF0000"/>
                </a:solidFill>
              </a:rPr>
              <a:t>Students who are ineligible, will be notified in Sept/March</a:t>
            </a:r>
          </a:p>
        </p:txBody>
      </p:sp>
    </p:spTree>
    <p:extLst>
      <p:ext uri="{BB962C8B-B14F-4D97-AF65-F5344CB8AC3E}">
        <p14:creationId xmlns:p14="http://schemas.microsoft.com/office/powerpoint/2010/main" val="624584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 Admissions Questions</a:t>
            </a:r>
          </a:p>
        </p:txBody>
      </p:sp>
      <p:sp>
        <p:nvSpPr>
          <p:cNvPr id="3" name="Content Placeholder 2"/>
          <p:cNvSpPr>
            <a:spLocks noGrp="1"/>
          </p:cNvSpPr>
          <p:nvPr>
            <p:ph idx="1"/>
          </p:nvPr>
        </p:nvSpPr>
        <p:spPr/>
        <p:txBody>
          <a:bodyPr/>
          <a:lstStyle/>
          <a:p>
            <a:r>
              <a:rPr lang="en-US" dirty="0"/>
              <a:t>Do we consider work experience? Letters of Recommendation? Resume? Interview?</a:t>
            </a:r>
          </a:p>
          <a:p>
            <a:pPr lvl="1"/>
            <a:r>
              <a:rPr lang="en-US" dirty="0">
                <a:solidFill>
                  <a:srgbClr val="FF0000"/>
                </a:solidFill>
              </a:rPr>
              <a:t>No, we only go off of the Rankings Table</a:t>
            </a:r>
          </a:p>
          <a:p>
            <a:endParaRPr lang="en-US" dirty="0"/>
          </a:p>
          <a:p>
            <a:endParaRPr lang="en-US" dirty="0"/>
          </a:p>
        </p:txBody>
      </p:sp>
    </p:spTree>
    <p:extLst>
      <p:ext uri="{BB962C8B-B14F-4D97-AF65-F5344CB8AC3E}">
        <p14:creationId xmlns:p14="http://schemas.microsoft.com/office/powerpoint/2010/main" val="2684392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711" y="76200"/>
            <a:ext cx="8229600" cy="1143000"/>
          </a:xfrm>
        </p:spPr>
        <p:txBody>
          <a:bodyPr/>
          <a:lstStyle/>
          <a:p>
            <a:r>
              <a:rPr lang="en-US" dirty="0"/>
              <a:t>Expenses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94156181"/>
              </p:ext>
            </p:extLst>
          </p:nvPr>
        </p:nvGraphicFramePr>
        <p:xfrm>
          <a:off x="304797" y="1143000"/>
          <a:ext cx="8305803" cy="1811996"/>
        </p:xfrm>
        <a:graphic>
          <a:graphicData uri="http://schemas.openxmlformats.org/drawingml/2006/table">
            <a:tbl>
              <a:tblPr>
                <a:tableStyleId>{5C22544A-7EE6-4342-B048-85BDC9FD1C3A}</a:tableStyleId>
              </a:tblPr>
              <a:tblGrid>
                <a:gridCol w="990603">
                  <a:extLst>
                    <a:ext uri="{9D8B030D-6E8A-4147-A177-3AD203B41FA5}">
                      <a16:colId xmlns:a16="http://schemas.microsoft.com/office/drawing/2014/main" val="3850609064"/>
                    </a:ext>
                  </a:extLst>
                </a:gridCol>
                <a:gridCol w="1371600">
                  <a:extLst>
                    <a:ext uri="{9D8B030D-6E8A-4147-A177-3AD203B41FA5}">
                      <a16:colId xmlns:a16="http://schemas.microsoft.com/office/drawing/2014/main" val="1473959334"/>
                    </a:ext>
                  </a:extLst>
                </a:gridCol>
                <a:gridCol w="1066800">
                  <a:extLst>
                    <a:ext uri="{9D8B030D-6E8A-4147-A177-3AD203B41FA5}">
                      <a16:colId xmlns:a16="http://schemas.microsoft.com/office/drawing/2014/main" val="2137310418"/>
                    </a:ext>
                  </a:extLst>
                </a:gridCol>
                <a:gridCol w="990600">
                  <a:extLst>
                    <a:ext uri="{9D8B030D-6E8A-4147-A177-3AD203B41FA5}">
                      <a16:colId xmlns:a16="http://schemas.microsoft.com/office/drawing/2014/main" val="3695067142"/>
                    </a:ext>
                  </a:extLst>
                </a:gridCol>
                <a:gridCol w="1143000">
                  <a:extLst>
                    <a:ext uri="{9D8B030D-6E8A-4147-A177-3AD203B41FA5}">
                      <a16:colId xmlns:a16="http://schemas.microsoft.com/office/drawing/2014/main" val="3540598581"/>
                    </a:ext>
                  </a:extLst>
                </a:gridCol>
                <a:gridCol w="1828800">
                  <a:extLst>
                    <a:ext uri="{9D8B030D-6E8A-4147-A177-3AD203B41FA5}">
                      <a16:colId xmlns:a16="http://schemas.microsoft.com/office/drawing/2014/main" val="2068395771"/>
                    </a:ext>
                  </a:extLst>
                </a:gridCol>
                <a:gridCol w="914400">
                  <a:extLst>
                    <a:ext uri="{9D8B030D-6E8A-4147-A177-3AD203B41FA5}">
                      <a16:colId xmlns:a16="http://schemas.microsoft.com/office/drawing/2014/main" val="1983647990"/>
                    </a:ext>
                  </a:extLst>
                </a:gridCol>
              </a:tblGrid>
              <a:tr h="554696">
                <a:tc>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ctr" anchorCtr="1">
                    <a:solidFill>
                      <a:schemeClr val="bg1">
                        <a:lumMod val="7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Tuition (</a:t>
                      </a:r>
                      <a:r>
                        <a:rPr lang="en-US" sz="1100" b="1" i="0" u="none" strike="noStrike" dirty="0" err="1">
                          <a:solidFill>
                            <a:srgbClr val="000000"/>
                          </a:solidFill>
                          <a:effectLst/>
                          <a:latin typeface="Calibri" panose="020F0502020204030204" pitchFamily="34" charset="0"/>
                        </a:rPr>
                        <a:t>Out-Of</a:t>
                      </a:r>
                      <a:r>
                        <a:rPr lang="en-US" sz="1100" b="1" i="0" u="none" strike="noStrike" dirty="0">
                          <a:solidFill>
                            <a:srgbClr val="000000"/>
                          </a:solidFill>
                          <a:effectLst/>
                          <a:latin typeface="Calibri" panose="020F0502020204030204" pitchFamily="34" charset="0"/>
                        </a:rPr>
                        <a:t> District) &amp; General Fee</a:t>
                      </a:r>
                    </a:p>
                  </a:txBody>
                  <a:tcPr marL="9525" marR="9525" marT="9525" marB="0" anchor="ctr" anchorCtr="1">
                    <a:solidFill>
                      <a:schemeClr val="bg1">
                        <a:lumMod val="7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Health Science Center Fee</a:t>
                      </a:r>
                    </a:p>
                  </a:txBody>
                  <a:tcPr marL="9525" marR="9525" marT="9525" marB="0" anchor="ctr" anchorCtr="1">
                    <a:solidFill>
                      <a:schemeClr val="bg1">
                        <a:lumMod val="7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Testing Fee</a:t>
                      </a:r>
                    </a:p>
                  </a:txBody>
                  <a:tcPr marL="9525" marR="9525" marT="9525" marB="0" anchor="ctr" anchorCtr="1">
                    <a:solidFill>
                      <a:schemeClr val="bg1">
                        <a:lumMod val="7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Liability Insurance</a:t>
                      </a:r>
                    </a:p>
                  </a:txBody>
                  <a:tcPr marL="9525" marR="9525" marT="9525" marB="0" anchor="ctr" anchorCtr="1">
                    <a:solidFill>
                      <a:schemeClr val="bg1">
                        <a:lumMod val="75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course lab fees</a:t>
                      </a:r>
                    </a:p>
                  </a:txBody>
                  <a:tcPr marL="9525" marR="9525" marT="9525" marB="0" anchor="ctr" anchorCtr="1">
                    <a:solidFill>
                      <a:schemeClr val="bg1">
                        <a:lumMod val="75000"/>
                      </a:schemeClr>
                    </a:solidFill>
                  </a:tcPr>
                </a:tc>
                <a:tc>
                  <a:txBody>
                    <a:bodyPr/>
                    <a:lstStyle/>
                    <a:p>
                      <a:pPr algn="ctr" fontAlgn="b"/>
                      <a:endParaRPr lang="en-US" sz="1100" b="1" i="0" u="none" strike="noStrike" dirty="0">
                        <a:solidFill>
                          <a:srgbClr val="000000"/>
                        </a:solidFill>
                        <a:effectLst/>
                        <a:latin typeface="Calibri" panose="020F0502020204030204" pitchFamily="34" charset="0"/>
                      </a:endParaRPr>
                    </a:p>
                  </a:txBody>
                  <a:tcPr marL="9525" marR="9525" marT="9525" marB="0" anchor="ctr" anchorCtr="1">
                    <a:solidFill>
                      <a:schemeClr val="bg1">
                        <a:lumMod val="75000"/>
                      </a:schemeClr>
                    </a:solidFill>
                  </a:tcPr>
                </a:tc>
                <a:extLst>
                  <a:ext uri="{0D108BD9-81ED-4DB2-BD59-A6C34878D82A}">
                    <a16:rowId xmlns:a16="http://schemas.microsoft.com/office/drawing/2014/main" val="3877094839"/>
                  </a:ext>
                </a:extLst>
              </a:tr>
              <a:tr h="279950">
                <a:tc>
                  <a:txBody>
                    <a:bodyPr/>
                    <a:lstStyle/>
                    <a:p>
                      <a:pPr algn="ctr" fontAlgn="b"/>
                      <a:r>
                        <a:rPr lang="en-US" sz="1100" b="0" i="0" u="none" strike="noStrike">
                          <a:solidFill>
                            <a:srgbClr val="000000"/>
                          </a:solidFill>
                          <a:effectLst/>
                          <a:latin typeface="Calibri" panose="020F0502020204030204" pitchFamily="34" charset="0"/>
                        </a:rPr>
                        <a:t>Semester 1</a:t>
                      </a:r>
                    </a:p>
                  </a:txBody>
                  <a:tcPr marL="9525" marR="9525" marT="9525" marB="0" anchor="ctr" anchorCtr="1"/>
                </a:tc>
                <a:tc>
                  <a:txBody>
                    <a:bodyPr/>
                    <a:lstStyle/>
                    <a:p>
                      <a:pPr algn="ctr" fontAlgn="b"/>
                      <a:r>
                        <a:rPr lang="en-US" sz="1000" b="0" i="0" u="none" strike="noStrike" kern="0" baseline="0" dirty="0">
                          <a:solidFill>
                            <a:srgbClr val="000000"/>
                          </a:solidFill>
                          <a:effectLst/>
                          <a:latin typeface="Calibri" panose="020F0502020204030204" pitchFamily="34" charset="0"/>
                        </a:rPr>
                        <a:t> $                              1,750.00 </a:t>
                      </a:r>
                    </a:p>
                  </a:txBody>
                  <a:tcPr marL="9525" marR="9525" marT="9525" marB="0" anchor="ctr" anchorCtr="1"/>
                </a:tc>
                <a:tc>
                  <a:txBody>
                    <a:bodyPr/>
                    <a:lstStyle/>
                    <a:p>
                      <a:pPr algn="ctr" fontAlgn="b"/>
                      <a:r>
                        <a:rPr lang="en-US" sz="1000" b="0" i="0" u="none" strike="noStrike" kern="0" baseline="0" dirty="0">
                          <a:solidFill>
                            <a:srgbClr val="000000"/>
                          </a:solidFill>
                          <a:effectLst/>
                          <a:latin typeface="Calibri" panose="020F0502020204030204" pitchFamily="34" charset="0"/>
                        </a:rPr>
                        <a:t> $                                      300.00 </a:t>
                      </a:r>
                    </a:p>
                  </a:txBody>
                  <a:tcPr marL="9525" marR="9525" marT="9525" marB="0" anchor="ctr" anchorCtr="1"/>
                </a:tc>
                <a:tc>
                  <a:txBody>
                    <a:bodyPr/>
                    <a:lstStyle/>
                    <a:p>
                      <a:pPr algn="ctr" fontAlgn="b"/>
                      <a:r>
                        <a:rPr lang="en-US" sz="1000" b="0" i="0" u="none" strike="noStrike" kern="0" baseline="0" dirty="0">
                          <a:solidFill>
                            <a:srgbClr val="000000"/>
                          </a:solidFill>
                          <a:effectLst/>
                          <a:latin typeface="Calibri" panose="020F0502020204030204" pitchFamily="34" charset="0"/>
                        </a:rPr>
                        <a:t> $       271.75 </a:t>
                      </a:r>
                    </a:p>
                  </a:txBody>
                  <a:tcPr marL="9525" marR="9525" marT="9525" marB="0" anchor="ctr" anchorCtr="1"/>
                </a:tc>
                <a:tc>
                  <a:txBody>
                    <a:bodyPr/>
                    <a:lstStyle/>
                    <a:p>
                      <a:pPr algn="ctr" fontAlgn="b"/>
                      <a:r>
                        <a:rPr lang="en-US" sz="1000" b="0" i="0" u="none" strike="noStrike" kern="0" baseline="0" dirty="0">
                          <a:solidFill>
                            <a:srgbClr val="000000"/>
                          </a:solidFill>
                          <a:effectLst/>
                          <a:latin typeface="Calibri" panose="020F0502020204030204" pitchFamily="34" charset="0"/>
                        </a:rPr>
                        <a:t> $                            6.50 </a:t>
                      </a:r>
                    </a:p>
                  </a:txBody>
                  <a:tcPr marL="9525" marR="9525" marT="9525" marB="0" anchor="ctr" anchorCtr="1"/>
                </a:tc>
                <a:tc>
                  <a:txBody>
                    <a:bodyPr/>
                    <a:lstStyle/>
                    <a:p>
                      <a:pPr algn="ctr" fontAlgn="b"/>
                      <a:r>
                        <a:rPr lang="en-US" sz="1000" b="0" i="0" u="none" strike="noStrike" kern="0" baseline="0" dirty="0">
                          <a:solidFill>
                            <a:srgbClr val="000000"/>
                          </a:solidFill>
                          <a:effectLst/>
                          <a:latin typeface="Calibri" panose="020F0502020204030204" pitchFamily="34" charset="0"/>
                        </a:rPr>
                        <a:t> $               105.00 </a:t>
                      </a:r>
                    </a:p>
                  </a:txBody>
                  <a:tcPr marL="9525" marR="9525" marT="9525" marB="0" anchor="ctr" anchorCtr="1"/>
                </a:tc>
                <a:tc>
                  <a:txBody>
                    <a:bodyPr/>
                    <a:lstStyle/>
                    <a:p>
                      <a:pPr algn="ctr" fontAlgn="b"/>
                      <a:r>
                        <a:rPr lang="en-US" sz="1000" b="0" i="0" u="none" strike="noStrike" dirty="0">
                          <a:solidFill>
                            <a:srgbClr val="000000"/>
                          </a:solidFill>
                          <a:effectLst/>
                          <a:latin typeface="Calibri" panose="020F0502020204030204" pitchFamily="34" charset="0"/>
                        </a:rPr>
                        <a:t> $  2,433.25 </a:t>
                      </a:r>
                    </a:p>
                  </a:txBody>
                  <a:tcPr marL="9525" marR="9525" marT="9525" marB="0" anchor="ctr" anchorCtr="1"/>
                </a:tc>
                <a:extLst>
                  <a:ext uri="{0D108BD9-81ED-4DB2-BD59-A6C34878D82A}">
                    <a16:rowId xmlns:a16="http://schemas.microsoft.com/office/drawing/2014/main" val="4276482300"/>
                  </a:ext>
                </a:extLst>
              </a:tr>
              <a:tr h="279950">
                <a:tc>
                  <a:txBody>
                    <a:bodyPr/>
                    <a:lstStyle/>
                    <a:p>
                      <a:pPr algn="ctr" fontAlgn="b"/>
                      <a:r>
                        <a:rPr lang="en-US" sz="1100" b="0" i="0" u="none" strike="noStrike" dirty="0">
                          <a:solidFill>
                            <a:srgbClr val="000000"/>
                          </a:solidFill>
                          <a:effectLst/>
                          <a:latin typeface="Calibri" panose="020F0502020204030204" pitchFamily="34" charset="0"/>
                        </a:rPr>
                        <a:t> Semester 2 </a:t>
                      </a:r>
                    </a:p>
                  </a:txBody>
                  <a:tcPr marL="9525" marR="9525" marT="9525" marB="0" anchor="ctr" anchorCtr="1"/>
                </a:tc>
                <a:tc>
                  <a:txBody>
                    <a:bodyPr/>
                    <a:lstStyle/>
                    <a:p>
                      <a:pPr algn="ctr" fontAlgn="b"/>
                      <a:r>
                        <a:rPr lang="en-US" sz="1000" b="0" i="0" u="none" strike="noStrike" kern="0" baseline="0">
                          <a:solidFill>
                            <a:srgbClr val="000000"/>
                          </a:solidFill>
                          <a:effectLst/>
                          <a:latin typeface="Calibri" panose="020F0502020204030204" pitchFamily="34" charset="0"/>
                        </a:rPr>
                        <a:t> $                              1,575.00 </a:t>
                      </a:r>
                    </a:p>
                  </a:txBody>
                  <a:tcPr marL="9525" marR="9525" marT="9525" marB="0" anchor="ctr" anchorCtr="1"/>
                </a:tc>
                <a:tc>
                  <a:txBody>
                    <a:bodyPr/>
                    <a:lstStyle/>
                    <a:p>
                      <a:pPr algn="ctr" fontAlgn="b"/>
                      <a:r>
                        <a:rPr lang="en-US" sz="1000" b="0" i="0" u="none" strike="noStrike" kern="0" baseline="0" dirty="0">
                          <a:solidFill>
                            <a:srgbClr val="000000"/>
                          </a:solidFill>
                          <a:effectLst/>
                          <a:latin typeface="Calibri" panose="020F0502020204030204" pitchFamily="34" charset="0"/>
                        </a:rPr>
                        <a:t> $                                      300.00 </a:t>
                      </a:r>
                    </a:p>
                  </a:txBody>
                  <a:tcPr marL="9525" marR="9525" marT="9525" marB="0" anchor="ctr" anchorCtr="1"/>
                </a:tc>
                <a:tc>
                  <a:txBody>
                    <a:bodyPr/>
                    <a:lstStyle/>
                    <a:p>
                      <a:pPr algn="ctr" fontAlgn="b"/>
                      <a:r>
                        <a:rPr lang="en-US" sz="1000" b="0" i="0" u="none" strike="noStrike" kern="0" baseline="0" dirty="0">
                          <a:solidFill>
                            <a:srgbClr val="000000"/>
                          </a:solidFill>
                          <a:effectLst/>
                          <a:latin typeface="Calibri" panose="020F0502020204030204" pitchFamily="34" charset="0"/>
                        </a:rPr>
                        <a:t> $       228.75 </a:t>
                      </a:r>
                    </a:p>
                  </a:txBody>
                  <a:tcPr marL="9525" marR="9525" marT="9525" marB="0" anchor="ctr" anchorCtr="1"/>
                </a:tc>
                <a:tc>
                  <a:txBody>
                    <a:bodyPr/>
                    <a:lstStyle/>
                    <a:p>
                      <a:pPr algn="ctr" fontAlgn="b"/>
                      <a:r>
                        <a:rPr lang="en-US" sz="1000" b="0" i="0" u="none" strike="noStrike" kern="0" baseline="0" dirty="0">
                          <a:solidFill>
                            <a:srgbClr val="000000"/>
                          </a:solidFill>
                          <a:effectLst/>
                          <a:latin typeface="Calibri" panose="020F0502020204030204" pitchFamily="34" charset="0"/>
                        </a:rPr>
                        <a:t> $                            6.50 </a:t>
                      </a:r>
                    </a:p>
                  </a:txBody>
                  <a:tcPr marL="9525" marR="9525" marT="9525" marB="0" anchor="ctr" anchorCtr="1"/>
                </a:tc>
                <a:tc>
                  <a:txBody>
                    <a:bodyPr/>
                    <a:lstStyle/>
                    <a:p>
                      <a:pPr algn="ctr" fontAlgn="b"/>
                      <a:r>
                        <a:rPr lang="en-US" sz="1000" b="0" i="0" u="none" strike="noStrike" kern="0" baseline="0" dirty="0">
                          <a:solidFill>
                            <a:srgbClr val="000000"/>
                          </a:solidFill>
                          <a:effectLst/>
                          <a:latin typeface="Calibri" panose="020F0502020204030204" pitchFamily="34" charset="0"/>
                        </a:rPr>
                        <a:t> $               129.00 </a:t>
                      </a:r>
                    </a:p>
                  </a:txBody>
                  <a:tcPr marL="9525" marR="9525" marT="9525" marB="0" anchor="ctr" anchorCtr="1"/>
                </a:tc>
                <a:tc>
                  <a:txBody>
                    <a:bodyPr/>
                    <a:lstStyle/>
                    <a:p>
                      <a:pPr algn="ctr" fontAlgn="b"/>
                      <a:r>
                        <a:rPr lang="en-US" sz="1000" b="0" i="0" u="none" strike="noStrike" dirty="0">
                          <a:solidFill>
                            <a:srgbClr val="000000"/>
                          </a:solidFill>
                          <a:effectLst/>
                          <a:latin typeface="Calibri" panose="020F0502020204030204" pitchFamily="34" charset="0"/>
                        </a:rPr>
                        <a:t> $  2,239.25 </a:t>
                      </a:r>
                    </a:p>
                  </a:txBody>
                  <a:tcPr marL="9525" marR="9525" marT="9525" marB="0" anchor="ctr" anchorCtr="1"/>
                </a:tc>
                <a:extLst>
                  <a:ext uri="{0D108BD9-81ED-4DB2-BD59-A6C34878D82A}">
                    <a16:rowId xmlns:a16="http://schemas.microsoft.com/office/drawing/2014/main" val="344940451"/>
                  </a:ext>
                </a:extLst>
              </a:tr>
              <a:tr h="279950">
                <a:tc>
                  <a:txBody>
                    <a:bodyPr/>
                    <a:lstStyle/>
                    <a:p>
                      <a:pPr algn="ctr" fontAlgn="b"/>
                      <a:r>
                        <a:rPr lang="en-US" sz="1100" b="0" i="0" u="none" strike="noStrike">
                          <a:solidFill>
                            <a:srgbClr val="000000"/>
                          </a:solidFill>
                          <a:effectLst/>
                          <a:latin typeface="Calibri" panose="020F0502020204030204" pitchFamily="34" charset="0"/>
                        </a:rPr>
                        <a:t> Semester 3 </a:t>
                      </a:r>
                    </a:p>
                  </a:txBody>
                  <a:tcPr marL="9525" marR="9525" marT="9525" marB="0" anchor="ctr" anchorCtr="1"/>
                </a:tc>
                <a:tc>
                  <a:txBody>
                    <a:bodyPr/>
                    <a:lstStyle/>
                    <a:p>
                      <a:pPr algn="ctr" fontAlgn="b"/>
                      <a:r>
                        <a:rPr lang="en-US" sz="1000" b="0" i="0" u="none" strike="noStrike" kern="0" baseline="0">
                          <a:solidFill>
                            <a:srgbClr val="000000"/>
                          </a:solidFill>
                          <a:effectLst/>
                          <a:latin typeface="Calibri" panose="020F0502020204030204" pitchFamily="34" charset="0"/>
                        </a:rPr>
                        <a:t> $                              1,750.00 </a:t>
                      </a:r>
                    </a:p>
                  </a:txBody>
                  <a:tcPr marL="9525" marR="9525" marT="9525" marB="0" anchor="ctr" anchorCtr="1"/>
                </a:tc>
                <a:tc>
                  <a:txBody>
                    <a:bodyPr/>
                    <a:lstStyle/>
                    <a:p>
                      <a:pPr algn="ctr" fontAlgn="b"/>
                      <a:r>
                        <a:rPr lang="en-US" sz="1000" b="0" i="0" u="none" strike="noStrike" kern="0" baseline="0">
                          <a:solidFill>
                            <a:srgbClr val="000000"/>
                          </a:solidFill>
                          <a:effectLst/>
                          <a:latin typeface="Calibri" panose="020F0502020204030204" pitchFamily="34" charset="0"/>
                        </a:rPr>
                        <a:t> $                                      300.00 </a:t>
                      </a:r>
                    </a:p>
                  </a:txBody>
                  <a:tcPr marL="9525" marR="9525" marT="9525" marB="0" anchor="ctr" anchorCtr="1"/>
                </a:tc>
                <a:tc>
                  <a:txBody>
                    <a:bodyPr/>
                    <a:lstStyle/>
                    <a:p>
                      <a:pPr algn="ctr" fontAlgn="b"/>
                      <a:r>
                        <a:rPr lang="en-US" sz="1000" b="0" i="0" u="none" strike="noStrike" kern="0" baseline="0">
                          <a:solidFill>
                            <a:srgbClr val="000000"/>
                          </a:solidFill>
                          <a:effectLst/>
                          <a:latin typeface="Calibri" panose="020F0502020204030204" pitchFamily="34" charset="0"/>
                        </a:rPr>
                        <a:t> $       228.75 </a:t>
                      </a:r>
                    </a:p>
                  </a:txBody>
                  <a:tcPr marL="9525" marR="9525" marT="9525" marB="0" anchor="ctr" anchorCtr="1"/>
                </a:tc>
                <a:tc>
                  <a:txBody>
                    <a:bodyPr/>
                    <a:lstStyle/>
                    <a:p>
                      <a:pPr algn="ctr" fontAlgn="b"/>
                      <a:r>
                        <a:rPr lang="en-US" sz="1000" b="0" i="0" u="none" strike="noStrike" kern="0" baseline="0" dirty="0">
                          <a:solidFill>
                            <a:srgbClr val="000000"/>
                          </a:solidFill>
                          <a:effectLst/>
                          <a:latin typeface="Calibri" panose="020F0502020204030204" pitchFamily="34" charset="0"/>
                        </a:rPr>
                        <a:t> $                            6.50 </a:t>
                      </a:r>
                    </a:p>
                  </a:txBody>
                  <a:tcPr marL="9525" marR="9525" marT="9525" marB="0" anchor="ctr" anchorCtr="1"/>
                </a:tc>
                <a:tc>
                  <a:txBody>
                    <a:bodyPr/>
                    <a:lstStyle/>
                    <a:p>
                      <a:pPr algn="ctr" fontAlgn="b"/>
                      <a:r>
                        <a:rPr lang="en-US" sz="1000" b="0" i="0" u="none" strike="noStrike" kern="0" baseline="0" dirty="0">
                          <a:solidFill>
                            <a:srgbClr val="000000"/>
                          </a:solidFill>
                          <a:effectLst/>
                          <a:latin typeface="Calibri" panose="020F0502020204030204" pitchFamily="34" charset="0"/>
                        </a:rPr>
                        <a:t> $                 59.00 </a:t>
                      </a:r>
                    </a:p>
                  </a:txBody>
                  <a:tcPr marL="9525" marR="9525" marT="9525" marB="0" anchor="ctr" anchorCtr="1"/>
                </a:tc>
                <a:tc>
                  <a:txBody>
                    <a:bodyPr/>
                    <a:lstStyle/>
                    <a:p>
                      <a:pPr algn="ctr" fontAlgn="b"/>
                      <a:r>
                        <a:rPr lang="en-US" sz="1000" b="0" i="0" u="none" strike="noStrike" dirty="0">
                          <a:solidFill>
                            <a:srgbClr val="000000"/>
                          </a:solidFill>
                          <a:effectLst/>
                          <a:latin typeface="Calibri" panose="020F0502020204030204" pitchFamily="34" charset="0"/>
                        </a:rPr>
                        <a:t> $  2,344.25 </a:t>
                      </a:r>
                    </a:p>
                  </a:txBody>
                  <a:tcPr marL="9525" marR="9525" marT="9525" marB="0" anchor="ctr" anchorCtr="1"/>
                </a:tc>
                <a:extLst>
                  <a:ext uri="{0D108BD9-81ED-4DB2-BD59-A6C34878D82A}">
                    <a16:rowId xmlns:a16="http://schemas.microsoft.com/office/drawing/2014/main" val="1924959793"/>
                  </a:ext>
                </a:extLst>
              </a:tr>
              <a:tr h="279950">
                <a:tc>
                  <a:txBody>
                    <a:bodyPr/>
                    <a:lstStyle/>
                    <a:p>
                      <a:pPr algn="ctr" fontAlgn="b"/>
                      <a:r>
                        <a:rPr lang="en-US" sz="1100" b="0" i="0" u="none" strike="noStrike">
                          <a:solidFill>
                            <a:srgbClr val="000000"/>
                          </a:solidFill>
                          <a:effectLst/>
                          <a:latin typeface="Calibri" panose="020F0502020204030204" pitchFamily="34" charset="0"/>
                        </a:rPr>
                        <a:t> Semester 4 </a:t>
                      </a:r>
                    </a:p>
                  </a:txBody>
                  <a:tcPr marL="9525" marR="9525" marT="9525" marB="0" anchor="ctr" anchorCtr="1"/>
                </a:tc>
                <a:tc>
                  <a:txBody>
                    <a:bodyPr/>
                    <a:lstStyle/>
                    <a:p>
                      <a:pPr algn="ctr" fontAlgn="b"/>
                      <a:r>
                        <a:rPr lang="en-US" sz="1000" b="0" i="0" u="none" strike="noStrike" kern="0" baseline="0">
                          <a:solidFill>
                            <a:srgbClr val="000000"/>
                          </a:solidFill>
                          <a:effectLst/>
                          <a:latin typeface="Calibri" panose="020F0502020204030204" pitchFamily="34" charset="0"/>
                        </a:rPr>
                        <a:t> $                              1,225.00 </a:t>
                      </a:r>
                    </a:p>
                  </a:txBody>
                  <a:tcPr marL="9525" marR="9525" marT="9525" marB="0" anchor="ctr" anchorCtr="1"/>
                </a:tc>
                <a:tc>
                  <a:txBody>
                    <a:bodyPr/>
                    <a:lstStyle/>
                    <a:p>
                      <a:pPr algn="ctr" fontAlgn="b"/>
                      <a:r>
                        <a:rPr lang="en-US" sz="1000" b="0" i="0" u="none" strike="noStrike" kern="0" baseline="0">
                          <a:solidFill>
                            <a:srgbClr val="000000"/>
                          </a:solidFill>
                          <a:effectLst/>
                          <a:latin typeface="Calibri" panose="020F0502020204030204" pitchFamily="34" charset="0"/>
                        </a:rPr>
                        <a:t> $                                      300.00 </a:t>
                      </a:r>
                    </a:p>
                  </a:txBody>
                  <a:tcPr marL="9525" marR="9525" marT="9525" marB="0" anchor="ctr" anchorCtr="1"/>
                </a:tc>
                <a:tc>
                  <a:txBody>
                    <a:bodyPr/>
                    <a:lstStyle/>
                    <a:p>
                      <a:pPr algn="ctr" fontAlgn="b"/>
                      <a:r>
                        <a:rPr lang="en-US" sz="1000" b="0" i="0" u="none" strike="noStrike" kern="0" baseline="0">
                          <a:solidFill>
                            <a:srgbClr val="000000"/>
                          </a:solidFill>
                          <a:effectLst/>
                          <a:latin typeface="Calibri" panose="020F0502020204030204" pitchFamily="34" charset="0"/>
                        </a:rPr>
                        <a:t> $       228.75 </a:t>
                      </a:r>
                    </a:p>
                  </a:txBody>
                  <a:tcPr marL="9525" marR="9525" marT="9525" marB="0" anchor="ctr" anchorCtr="1"/>
                </a:tc>
                <a:tc>
                  <a:txBody>
                    <a:bodyPr/>
                    <a:lstStyle/>
                    <a:p>
                      <a:pPr algn="ctr" fontAlgn="b"/>
                      <a:r>
                        <a:rPr lang="en-US" sz="1000" b="0" i="0" u="none" strike="noStrike" kern="0" baseline="0">
                          <a:solidFill>
                            <a:srgbClr val="000000"/>
                          </a:solidFill>
                          <a:effectLst/>
                          <a:latin typeface="Calibri" panose="020F0502020204030204" pitchFamily="34" charset="0"/>
                        </a:rPr>
                        <a:t> $                            6.50 </a:t>
                      </a:r>
                    </a:p>
                  </a:txBody>
                  <a:tcPr marL="9525" marR="9525" marT="9525" marB="0" anchor="ctr" anchorCtr="1"/>
                </a:tc>
                <a:tc>
                  <a:txBody>
                    <a:bodyPr/>
                    <a:lstStyle/>
                    <a:p>
                      <a:pPr algn="ctr" fontAlgn="b"/>
                      <a:r>
                        <a:rPr lang="en-US" sz="1000" b="0" i="0" u="none" strike="noStrike" kern="0" baseline="0" dirty="0">
                          <a:solidFill>
                            <a:srgbClr val="000000"/>
                          </a:solidFill>
                          <a:effectLst/>
                          <a:latin typeface="Calibri" panose="020F0502020204030204" pitchFamily="34" charset="0"/>
                        </a:rPr>
                        <a:t> $                 35.00 </a:t>
                      </a:r>
                    </a:p>
                  </a:txBody>
                  <a:tcPr marL="9525" marR="9525" marT="9525" marB="0" anchor="ctr" anchorCtr="1"/>
                </a:tc>
                <a:tc>
                  <a:txBody>
                    <a:bodyPr/>
                    <a:lstStyle/>
                    <a:p>
                      <a:pPr algn="ctr" fontAlgn="b"/>
                      <a:r>
                        <a:rPr lang="en-US" sz="1000" b="0" i="0" u="none" strike="noStrike" dirty="0">
                          <a:solidFill>
                            <a:srgbClr val="000000"/>
                          </a:solidFill>
                          <a:effectLst/>
                          <a:latin typeface="Calibri" panose="020F0502020204030204" pitchFamily="34" charset="0"/>
                        </a:rPr>
                        <a:t> $  1,795.25 </a:t>
                      </a:r>
                    </a:p>
                  </a:txBody>
                  <a:tcPr marL="9525" marR="9525" marT="9525" marB="0" anchor="ctr" anchorCtr="1"/>
                </a:tc>
                <a:extLst>
                  <a:ext uri="{0D108BD9-81ED-4DB2-BD59-A6C34878D82A}">
                    <a16:rowId xmlns:a16="http://schemas.microsoft.com/office/drawing/2014/main" val="42698425"/>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75941966"/>
              </p:ext>
            </p:extLst>
          </p:nvPr>
        </p:nvGraphicFramePr>
        <p:xfrm>
          <a:off x="381000" y="3200400"/>
          <a:ext cx="4648200" cy="3429646"/>
        </p:xfrm>
        <a:graphic>
          <a:graphicData uri="http://schemas.openxmlformats.org/drawingml/2006/table">
            <a:tbl>
              <a:tblPr>
                <a:tableStyleId>{5C22544A-7EE6-4342-B048-85BDC9FD1C3A}</a:tableStyleId>
              </a:tblPr>
              <a:tblGrid>
                <a:gridCol w="2760606">
                  <a:extLst>
                    <a:ext uri="{9D8B030D-6E8A-4147-A177-3AD203B41FA5}">
                      <a16:colId xmlns:a16="http://schemas.microsoft.com/office/drawing/2014/main" val="3675990976"/>
                    </a:ext>
                  </a:extLst>
                </a:gridCol>
                <a:gridCol w="1887594">
                  <a:extLst>
                    <a:ext uri="{9D8B030D-6E8A-4147-A177-3AD203B41FA5}">
                      <a16:colId xmlns:a16="http://schemas.microsoft.com/office/drawing/2014/main" val="784785501"/>
                    </a:ext>
                  </a:extLst>
                </a:gridCol>
              </a:tblGrid>
              <a:tr h="176840">
                <a:tc>
                  <a:txBody>
                    <a:bodyPr/>
                    <a:lstStyle/>
                    <a:p>
                      <a:pPr algn="ctr" fontAlgn="b"/>
                      <a:r>
                        <a:rPr lang="en-US" sz="1100" b="1" u="sng" strike="noStrike" dirty="0">
                          <a:effectLst/>
                        </a:rPr>
                        <a:t>Other Costs</a:t>
                      </a:r>
                      <a:endParaRPr lang="en-US" sz="1100" b="1" i="0" u="sng"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extLst>
                  <a:ext uri="{0D108BD9-81ED-4DB2-BD59-A6C34878D82A}">
                    <a16:rowId xmlns:a16="http://schemas.microsoft.com/office/drawing/2014/main" val="626954527"/>
                  </a:ext>
                </a:extLst>
              </a:tr>
              <a:tr h="176840">
                <a:tc>
                  <a:txBody>
                    <a:bodyPr/>
                    <a:lstStyle/>
                    <a:p>
                      <a:pPr algn="ctr" fontAlgn="b"/>
                      <a:r>
                        <a:rPr lang="en-US" sz="1100" u="none" strike="noStrike" dirty="0">
                          <a:effectLst/>
                        </a:rPr>
                        <a:t>Parking</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5">
                        <a:lumMod val="60000"/>
                        <a:lumOff val="40000"/>
                      </a:schemeClr>
                    </a:solidFill>
                  </a:tcPr>
                </a:tc>
                <a:tc>
                  <a:txBody>
                    <a:bodyPr/>
                    <a:lstStyle/>
                    <a:p>
                      <a:pPr algn="ctr" fontAlgn="b"/>
                      <a:r>
                        <a:rPr lang="en-US" sz="1100" u="none" strike="noStrike" dirty="0">
                          <a:effectLst/>
                        </a:rPr>
                        <a:t>$                        300.00/year</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val="2138843791"/>
                  </a:ext>
                </a:extLst>
              </a:tr>
              <a:tr h="311300">
                <a:tc>
                  <a:txBody>
                    <a:bodyPr/>
                    <a:lstStyle/>
                    <a:p>
                      <a:pPr algn="ctr" fontAlgn="b"/>
                      <a:r>
                        <a:rPr lang="en-US" sz="1100" u="none" strike="noStrike" dirty="0" err="1">
                          <a:effectLst/>
                        </a:rPr>
                        <a:t>Castlebranch</a:t>
                      </a:r>
                      <a:r>
                        <a:rPr lang="en-US" sz="1100" u="none" strike="noStrike" dirty="0">
                          <a:effectLst/>
                        </a:rPr>
                        <a:t> (Medical Documents Manager)</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5">
                        <a:lumMod val="60000"/>
                        <a:lumOff val="40000"/>
                      </a:schemeClr>
                    </a:solidFill>
                  </a:tcPr>
                </a:tc>
                <a:tc>
                  <a:txBody>
                    <a:bodyPr/>
                    <a:lstStyle/>
                    <a:p>
                      <a:pPr algn="ctr" fontAlgn="b"/>
                      <a:r>
                        <a:rPr lang="en-US" sz="1100" u="none" strike="noStrike">
                          <a:effectLst/>
                        </a:rPr>
                        <a:t> $                                    30.00 </a:t>
                      </a:r>
                      <a:endParaRPr lang="en-US" sz="1100" b="0" i="0" u="none" strike="noStrike">
                        <a:solidFill>
                          <a:srgbClr val="000000"/>
                        </a:solidFill>
                        <a:effectLst/>
                        <a:latin typeface="Calibri" panose="020F0502020204030204" pitchFamily="34" charset="0"/>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val="4056103597"/>
                  </a:ext>
                </a:extLst>
              </a:tr>
              <a:tr h="311300">
                <a:tc>
                  <a:txBody>
                    <a:bodyPr/>
                    <a:lstStyle/>
                    <a:p>
                      <a:pPr algn="ctr" fontAlgn="b"/>
                      <a:r>
                        <a:rPr lang="en-US" sz="1100" u="none" strike="noStrike" dirty="0">
                          <a:effectLst/>
                        </a:rPr>
                        <a:t>Uniform</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5">
                        <a:lumMod val="60000"/>
                        <a:lumOff val="40000"/>
                      </a:schemeClr>
                    </a:solidFill>
                  </a:tcPr>
                </a:tc>
                <a:tc>
                  <a:txBody>
                    <a:bodyPr/>
                    <a:lstStyle/>
                    <a:p>
                      <a:pPr algn="ctr" fontAlgn="b"/>
                      <a:r>
                        <a:rPr lang="en-US" sz="1100" u="none" strike="noStrike" dirty="0">
                          <a:effectLst/>
                        </a:rPr>
                        <a:t> $                                    80.00 </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val="3555024398"/>
                  </a:ext>
                </a:extLst>
              </a:tr>
              <a:tr h="311300">
                <a:tc>
                  <a:txBody>
                    <a:bodyPr/>
                    <a:lstStyle/>
                    <a:p>
                      <a:pPr algn="ctr" fontAlgn="b"/>
                      <a:r>
                        <a:rPr lang="en-US" sz="1100" u="none" strike="noStrike" dirty="0">
                          <a:effectLst/>
                        </a:rPr>
                        <a:t>Supplies (Stethoscope, Scissors, Pen Light)</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5">
                        <a:lumMod val="60000"/>
                        <a:lumOff val="40000"/>
                      </a:schemeClr>
                    </a:solidFill>
                  </a:tcPr>
                </a:tc>
                <a:tc>
                  <a:txBody>
                    <a:bodyPr/>
                    <a:lstStyle/>
                    <a:p>
                      <a:pPr algn="ctr" fontAlgn="b"/>
                      <a:r>
                        <a:rPr lang="en-US" sz="1100" u="none" strike="noStrike" dirty="0">
                          <a:effectLst/>
                        </a:rPr>
                        <a:t> $                                    50.00 </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val="2521548619"/>
                  </a:ext>
                </a:extLst>
              </a:tr>
              <a:tr h="194972">
                <a:tc>
                  <a:txBody>
                    <a:bodyPr/>
                    <a:lstStyle/>
                    <a:p>
                      <a:pPr algn="ctr" fontAlgn="b"/>
                      <a:r>
                        <a:rPr lang="en-US" sz="1100" u="none" strike="noStrike" dirty="0">
                          <a:effectLst/>
                        </a:rPr>
                        <a:t>Hepatitis B (if needed)</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5">
                        <a:lumMod val="60000"/>
                        <a:lumOff val="40000"/>
                      </a:schemeClr>
                    </a:solidFill>
                  </a:tcPr>
                </a:tc>
                <a:tc>
                  <a:txBody>
                    <a:bodyPr/>
                    <a:lstStyle/>
                    <a:p>
                      <a:pPr algn="ctr" fontAlgn="b"/>
                      <a:r>
                        <a:rPr lang="en-US" sz="1100" u="none" strike="noStrike" dirty="0">
                          <a:effectLst/>
                        </a:rPr>
                        <a:t> $                                 100.00 </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val="41899493"/>
                  </a:ext>
                </a:extLst>
              </a:tr>
              <a:tr h="311300">
                <a:tc>
                  <a:txBody>
                    <a:bodyPr/>
                    <a:lstStyle/>
                    <a:p>
                      <a:pPr algn="ctr" fontAlgn="b"/>
                      <a:r>
                        <a:rPr lang="en-US" sz="1100" u="none" strike="noStrike">
                          <a:effectLst/>
                        </a:rPr>
                        <a:t>CPR</a:t>
                      </a:r>
                      <a:endParaRPr lang="en-US" sz="1100" b="0" i="0" u="none" strike="noStrike">
                        <a:solidFill>
                          <a:srgbClr val="000000"/>
                        </a:solidFill>
                        <a:effectLst/>
                        <a:latin typeface="Calibri" panose="020F0502020204030204" pitchFamily="34" charset="0"/>
                      </a:endParaRPr>
                    </a:p>
                  </a:txBody>
                  <a:tcPr marL="9525" marR="9525" marT="9525" marB="0" anchor="ctr">
                    <a:solidFill>
                      <a:schemeClr val="accent5">
                        <a:lumMod val="60000"/>
                        <a:lumOff val="40000"/>
                      </a:schemeClr>
                    </a:solidFill>
                  </a:tcPr>
                </a:tc>
                <a:tc>
                  <a:txBody>
                    <a:bodyPr/>
                    <a:lstStyle/>
                    <a:p>
                      <a:pPr algn="ctr" fontAlgn="b"/>
                      <a:r>
                        <a:rPr lang="en-US" sz="1100" u="none" strike="noStrike" dirty="0">
                          <a:effectLst/>
                        </a:rPr>
                        <a:t> $                                    55.00 </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val="2810602000"/>
                  </a:ext>
                </a:extLst>
              </a:tr>
              <a:tr h="311300">
                <a:tc>
                  <a:txBody>
                    <a:bodyPr/>
                    <a:lstStyle/>
                    <a:p>
                      <a:pPr algn="ctr" fontAlgn="b"/>
                      <a:r>
                        <a:rPr lang="en-US" sz="1100" u="none" strike="noStrike">
                          <a:effectLst/>
                        </a:rPr>
                        <a:t>Drug Screen</a:t>
                      </a:r>
                      <a:endParaRPr lang="en-US" sz="1100" b="0" i="0" u="none" strike="noStrike">
                        <a:solidFill>
                          <a:srgbClr val="000000"/>
                        </a:solidFill>
                        <a:effectLst/>
                        <a:latin typeface="Calibri" panose="020F0502020204030204" pitchFamily="34" charset="0"/>
                      </a:endParaRPr>
                    </a:p>
                  </a:txBody>
                  <a:tcPr marL="9525" marR="9525" marT="9525" marB="0" anchor="ctr">
                    <a:solidFill>
                      <a:schemeClr val="accent5">
                        <a:lumMod val="60000"/>
                        <a:lumOff val="40000"/>
                      </a:schemeClr>
                    </a:solidFill>
                  </a:tcPr>
                </a:tc>
                <a:tc>
                  <a:txBody>
                    <a:bodyPr/>
                    <a:lstStyle/>
                    <a:p>
                      <a:pPr algn="ctr" fontAlgn="b"/>
                      <a:r>
                        <a:rPr lang="en-US" sz="1100" u="none" strike="noStrike" dirty="0">
                          <a:effectLst/>
                        </a:rPr>
                        <a:t> $                                    27.00 </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val="2969949310"/>
                  </a:ext>
                </a:extLst>
              </a:tr>
              <a:tr h="311300">
                <a:tc>
                  <a:txBody>
                    <a:bodyPr/>
                    <a:lstStyle/>
                    <a:p>
                      <a:pPr algn="ctr" fontAlgn="b"/>
                      <a:r>
                        <a:rPr lang="en-US" sz="1100" u="none" strike="noStrike" dirty="0">
                          <a:effectLst/>
                        </a:rPr>
                        <a:t>Books</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5">
                        <a:lumMod val="60000"/>
                        <a:lumOff val="40000"/>
                      </a:schemeClr>
                    </a:solidFill>
                  </a:tcPr>
                </a:tc>
                <a:tc>
                  <a:txBody>
                    <a:bodyPr/>
                    <a:lstStyle/>
                    <a:p>
                      <a:pPr algn="ctr" fontAlgn="b"/>
                      <a:r>
                        <a:rPr lang="en-US" sz="1100" u="none" strike="noStrike" dirty="0">
                          <a:effectLst/>
                        </a:rPr>
                        <a:t> $                              1,800.00 </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5">
                        <a:lumMod val="60000"/>
                        <a:lumOff val="40000"/>
                      </a:schemeClr>
                    </a:solidFill>
                  </a:tcPr>
                </a:tc>
                <a:extLst>
                  <a:ext uri="{0D108BD9-81ED-4DB2-BD59-A6C34878D82A}">
                    <a16:rowId xmlns:a16="http://schemas.microsoft.com/office/drawing/2014/main" val="2150748804"/>
                  </a:ext>
                </a:extLst>
              </a:tr>
              <a:tr h="311300">
                <a:tc>
                  <a:txBody>
                    <a:bodyPr/>
                    <a:lstStyle/>
                    <a:p>
                      <a:pPr algn="ctr" fontAlgn="b"/>
                      <a:r>
                        <a:rPr lang="en-US" sz="1100" u="none" strike="noStrike" dirty="0">
                          <a:effectLst/>
                        </a:rPr>
                        <a:t>BCNSA Dues (optional)</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 $                                    10.00 </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33475351"/>
                  </a:ext>
                </a:extLst>
              </a:tr>
              <a:tr h="194972">
                <a:tc>
                  <a:txBody>
                    <a:bodyPr/>
                    <a:lstStyle/>
                    <a:p>
                      <a:pPr algn="ctr" fontAlgn="b"/>
                      <a:r>
                        <a:rPr lang="en-US" sz="1100" u="none" strike="noStrike" dirty="0">
                          <a:effectLst/>
                        </a:rPr>
                        <a:t>Board of Nursing</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3">
                        <a:lumMod val="60000"/>
                        <a:lumOff val="40000"/>
                      </a:schemeClr>
                    </a:solidFill>
                  </a:tcPr>
                </a:tc>
                <a:tc>
                  <a:txBody>
                    <a:bodyPr/>
                    <a:lstStyle/>
                    <a:p>
                      <a:pPr algn="ctr" fontAlgn="b"/>
                      <a:r>
                        <a:rPr lang="en-US" sz="1100" u="none" strike="noStrike" dirty="0">
                          <a:effectLst/>
                        </a:rPr>
                        <a:t> $                                 100.00 </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3">
                        <a:lumMod val="60000"/>
                        <a:lumOff val="40000"/>
                      </a:schemeClr>
                    </a:solidFill>
                  </a:tcPr>
                </a:tc>
                <a:extLst>
                  <a:ext uri="{0D108BD9-81ED-4DB2-BD59-A6C34878D82A}">
                    <a16:rowId xmlns:a16="http://schemas.microsoft.com/office/drawing/2014/main" val="590097670"/>
                  </a:ext>
                </a:extLst>
              </a:tr>
              <a:tr h="194972">
                <a:tc>
                  <a:txBody>
                    <a:bodyPr/>
                    <a:lstStyle/>
                    <a:p>
                      <a:pPr algn="ctr" fontAlgn="b"/>
                      <a:r>
                        <a:rPr lang="en-US" sz="1100" u="none" strike="noStrike" dirty="0">
                          <a:effectLst/>
                        </a:rPr>
                        <a:t>Pearson </a:t>
                      </a:r>
                      <a:r>
                        <a:rPr lang="en-US" sz="1100" u="none" strike="noStrike" dirty="0" err="1">
                          <a:effectLst/>
                        </a:rPr>
                        <a:t>Vue</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3">
                        <a:lumMod val="60000"/>
                        <a:lumOff val="40000"/>
                      </a:schemeClr>
                    </a:solidFill>
                  </a:tcPr>
                </a:tc>
                <a:tc>
                  <a:txBody>
                    <a:bodyPr/>
                    <a:lstStyle/>
                    <a:p>
                      <a:pPr algn="ctr" fontAlgn="b"/>
                      <a:r>
                        <a:rPr lang="en-US" sz="1100" u="none" strike="noStrike" dirty="0">
                          <a:effectLst/>
                        </a:rPr>
                        <a:t> $                                 200.00 </a:t>
                      </a:r>
                      <a:endParaRPr lang="en-US" sz="1100" b="0" i="0" u="none" strike="noStrike" dirty="0">
                        <a:solidFill>
                          <a:srgbClr val="000000"/>
                        </a:solidFill>
                        <a:effectLst/>
                        <a:latin typeface="Calibri" panose="020F0502020204030204" pitchFamily="34" charset="0"/>
                      </a:endParaRPr>
                    </a:p>
                  </a:txBody>
                  <a:tcPr marL="9525" marR="9525" marT="9525" marB="0" anchor="ctr">
                    <a:solidFill>
                      <a:schemeClr val="accent3">
                        <a:lumMod val="60000"/>
                        <a:lumOff val="40000"/>
                      </a:schemeClr>
                    </a:solidFill>
                  </a:tcPr>
                </a:tc>
                <a:extLst>
                  <a:ext uri="{0D108BD9-81ED-4DB2-BD59-A6C34878D82A}">
                    <a16:rowId xmlns:a16="http://schemas.microsoft.com/office/drawing/2014/main" val="1758762051"/>
                  </a:ext>
                </a:extLst>
              </a:tr>
              <a:tr h="311300">
                <a:tc>
                  <a:txBody>
                    <a:bodyPr/>
                    <a:lstStyle/>
                    <a:p>
                      <a:pPr algn="ct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dirty="0">
                          <a:effectLst/>
                        </a:rPr>
                        <a:t> </a:t>
                      </a:r>
                      <a:r>
                        <a:rPr lang="en-US" sz="1100" b="1" u="none" strike="noStrike" dirty="0">
                          <a:effectLst/>
                        </a:rPr>
                        <a:t>$                              2,752.00 </a:t>
                      </a:r>
                      <a:endParaRPr lang="en-US"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82256359"/>
                  </a:ext>
                </a:extLst>
              </a:tr>
            </a:tbl>
          </a:graphicData>
        </a:graphic>
      </p:graphicFrame>
      <p:sp>
        <p:nvSpPr>
          <p:cNvPr id="3" name="Rectangle 2"/>
          <p:cNvSpPr/>
          <p:nvPr/>
        </p:nvSpPr>
        <p:spPr>
          <a:xfrm>
            <a:off x="7701377" y="2878970"/>
            <a:ext cx="909223" cy="369332"/>
          </a:xfrm>
          <a:prstGeom prst="rect">
            <a:avLst/>
          </a:prstGeom>
        </p:spPr>
        <p:txBody>
          <a:bodyPr wrap="none">
            <a:spAutoFit/>
          </a:bodyPr>
          <a:lstStyle/>
          <a:p>
            <a:r>
              <a:rPr lang="en-US" b="1" dirty="0">
                <a:solidFill>
                  <a:srgbClr val="000000"/>
                </a:solidFill>
                <a:latin typeface="Calibri" panose="020F0502020204030204" pitchFamily="34" charset="0"/>
              </a:rPr>
              <a:t> </a:t>
            </a:r>
            <a:r>
              <a:rPr lang="en-US" sz="1100" b="1" dirty="0">
                <a:solidFill>
                  <a:srgbClr val="000000"/>
                </a:solidFill>
                <a:latin typeface="Calibri" panose="020F0502020204030204" pitchFamily="34" charset="0"/>
              </a:rPr>
              <a:t>$  8,812.00 </a:t>
            </a:r>
          </a:p>
        </p:txBody>
      </p:sp>
      <p:sp>
        <p:nvSpPr>
          <p:cNvPr id="6" name="Rectangle 5"/>
          <p:cNvSpPr/>
          <p:nvPr/>
        </p:nvSpPr>
        <p:spPr>
          <a:xfrm>
            <a:off x="5867400" y="4733382"/>
            <a:ext cx="3004311" cy="369332"/>
          </a:xfrm>
          <a:prstGeom prst="rect">
            <a:avLst/>
          </a:prstGeom>
          <a:ln>
            <a:solidFill>
              <a:schemeClr val="tx1"/>
            </a:solidFill>
          </a:ln>
        </p:spPr>
        <p:txBody>
          <a:bodyPr wrap="square">
            <a:spAutoFit/>
          </a:bodyPr>
          <a:lstStyle/>
          <a:p>
            <a:r>
              <a:rPr lang="en-US" dirty="0">
                <a:solidFill>
                  <a:srgbClr val="000000"/>
                </a:solidFill>
                <a:latin typeface="Calibri" panose="020F0502020204030204" pitchFamily="34" charset="0"/>
              </a:rPr>
              <a:t> </a:t>
            </a:r>
            <a:r>
              <a:rPr lang="en-US" sz="1400" b="1" dirty="0">
                <a:solidFill>
                  <a:srgbClr val="000000"/>
                </a:solidFill>
                <a:latin typeface="Calibri" panose="020F0502020204030204" pitchFamily="34" charset="0"/>
              </a:rPr>
              <a:t>Approximated Total: $  11,564.00* </a:t>
            </a:r>
            <a:endParaRPr lang="en-US" sz="1400" b="1" dirty="0"/>
          </a:p>
        </p:txBody>
      </p:sp>
      <p:sp>
        <p:nvSpPr>
          <p:cNvPr id="7" name="TextBox 6"/>
          <p:cNvSpPr txBox="1"/>
          <p:nvPr/>
        </p:nvSpPr>
        <p:spPr>
          <a:xfrm>
            <a:off x="6245811" y="5102714"/>
            <a:ext cx="3352800" cy="261610"/>
          </a:xfrm>
          <a:prstGeom prst="rect">
            <a:avLst/>
          </a:prstGeom>
          <a:noFill/>
        </p:spPr>
        <p:txBody>
          <a:bodyPr wrap="square" rtlCol="0">
            <a:spAutoFit/>
          </a:bodyPr>
          <a:lstStyle/>
          <a:p>
            <a:r>
              <a:rPr lang="en-US" sz="1100" dirty="0"/>
              <a:t>*Approximate without </a:t>
            </a:r>
            <a:r>
              <a:rPr lang="en-US" sz="1100" dirty="0" err="1"/>
              <a:t>prereq</a:t>
            </a:r>
            <a:r>
              <a:rPr lang="en-US" sz="1100" dirty="0"/>
              <a:t> courses</a:t>
            </a:r>
          </a:p>
        </p:txBody>
      </p:sp>
      <p:sp>
        <p:nvSpPr>
          <p:cNvPr id="8" name="TextBox 7"/>
          <p:cNvSpPr txBox="1"/>
          <p:nvPr/>
        </p:nvSpPr>
        <p:spPr>
          <a:xfrm rot="16200000">
            <a:off x="4190159" y="4161569"/>
            <a:ext cx="1866900" cy="276999"/>
          </a:xfrm>
          <a:prstGeom prst="rect">
            <a:avLst/>
          </a:prstGeom>
          <a:noFill/>
        </p:spPr>
        <p:txBody>
          <a:bodyPr wrap="square" rtlCol="0">
            <a:spAutoFit/>
          </a:bodyPr>
          <a:lstStyle/>
          <a:p>
            <a:r>
              <a:rPr lang="en-US" sz="1200" dirty="0"/>
              <a:t>Beginning of Program</a:t>
            </a:r>
          </a:p>
        </p:txBody>
      </p:sp>
      <p:sp>
        <p:nvSpPr>
          <p:cNvPr id="9" name="TextBox 8"/>
          <p:cNvSpPr txBox="1"/>
          <p:nvPr/>
        </p:nvSpPr>
        <p:spPr>
          <a:xfrm rot="16200000">
            <a:off x="4878235" y="5919401"/>
            <a:ext cx="533402" cy="276999"/>
          </a:xfrm>
          <a:prstGeom prst="rect">
            <a:avLst/>
          </a:prstGeom>
          <a:noFill/>
        </p:spPr>
        <p:txBody>
          <a:bodyPr wrap="square" rtlCol="0">
            <a:spAutoFit/>
          </a:bodyPr>
          <a:lstStyle/>
          <a:p>
            <a:r>
              <a:rPr lang="en-US" sz="1200" dirty="0"/>
              <a:t>End </a:t>
            </a:r>
          </a:p>
        </p:txBody>
      </p:sp>
    </p:spTree>
    <p:extLst>
      <p:ext uri="{BB962C8B-B14F-4D97-AF65-F5344CB8AC3E}">
        <p14:creationId xmlns:p14="http://schemas.microsoft.com/office/powerpoint/2010/main" val="3159646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Completion Rates</a:t>
            </a:r>
          </a:p>
        </p:txBody>
      </p:sp>
      <p:graphicFrame>
        <p:nvGraphicFramePr>
          <p:cNvPr id="4" name="Content Placeholder 3">
            <a:extLst>
              <a:ext uri="{FF2B5EF4-FFF2-40B4-BE49-F238E27FC236}">
                <a16:creationId xmlns:a16="http://schemas.microsoft.com/office/drawing/2014/main" id="{E763E3F5-D117-4445-8C56-85FAFB1CAD64}"/>
              </a:ext>
            </a:extLst>
          </p:cNvPr>
          <p:cNvGraphicFramePr>
            <a:graphicFrameLocks/>
          </p:cNvGraphicFramePr>
          <p:nvPr>
            <p:extLst>
              <p:ext uri="{D42A27DB-BD31-4B8C-83A1-F6EECF244321}">
                <p14:modId xmlns:p14="http://schemas.microsoft.com/office/powerpoint/2010/main" val="3466398079"/>
              </p:ext>
            </p:extLst>
          </p:nvPr>
        </p:nvGraphicFramePr>
        <p:xfrm>
          <a:off x="609600" y="1295400"/>
          <a:ext cx="7239000" cy="4963382"/>
        </p:xfrm>
        <a:graphic>
          <a:graphicData uri="http://schemas.openxmlformats.org/drawingml/2006/table">
            <a:tbl>
              <a:tblPr firstRow="1" firstCol="1" bandRow="1">
                <a:tableStyleId>{5C22544A-7EE6-4342-B048-85BDC9FD1C3A}</a:tableStyleId>
              </a:tblPr>
              <a:tblGrid>
                <a:gridCol w="1959395">
                  <a:extLst>
                    <a:ext uri="{9D8B030D-6E8A-4147-A177-3AD203B41FA5}">
                      <a16:colId xmlns:a16="http://schemas.microsoft.com/office/drawing/2014/main" val="2770345906"/>
                    </a:ext>
                  </a:extLst>
                </a:gridCol>
                <a:gridCol w="1685169">
                  <a:extLst>
                    <a:ext uri="{9D8B030D-6E8A-4147-A177-3AD203B41FA5}">
                      <a16:colId xmlns:a16="http://schemas.microsoft.com/office/drawing/2014/main" val="34631651"/>
                    </a:ext>
                  </a:extLst>
                </a:gridCol>
                <a:gridCol w="1786898">
                  <a:extLst>
                    <a:ext uri="{9D8B030D-6E8A-4147-A177-3AD203B41FA5}">
                      <a16:colId xmlns:a16="http://schemas.microsoft.com/office/drawing/2014/main" val="2697176737"/>
                    </a:ext>
                  </a:extLst>
                </a:gridCol>
                <a:gridCol w="1807538">
                  <a:extLst>
                    <a:ext uri="{9D8B030D-6E8A-4147-A177-3AD203B41FA5}">
                      <a16:colId xmlns:a16="http://schemas.microsoft.com/office/drawing/2014/main" val="417884152"/>
                    </a:ext>
                  </a:extLst>
                </a:gridCol>
              </a:tblGrid>
              <a:tr h="533400">
                <a:tc>
                  <a:txBody>
                    <a:bodyPr/>
                    <a:lstStyle/>
                    <a:p>
                      <a:pPr marL="0" marR="0" algn="ctr">
                        <a:lnSpc>
                          <a:spcPct val="107000"/>
                        </a:lnSpc>
                        <a:spcBef>
                          <a:spcPts val="0"/>
                        </a:spcBef>
                        <a:spcAft>
                          <a:spcPts val="80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600" dirty="0">
                          <a:effectLst/>
                        </a:rPr>
                        <a:t>Graduates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600" dirty="0">
                          <a:effectLst/>
                        </a:rPr>
                        <a:t>Eligible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600">
                          <a:effectLst/>
                        </a:rPr>
                        <a:t>Completion Rate Percentage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9884704"/>
                  </a:ext>
                </a:extLst>
              </a:tr>
              <a:tr h="520864">
                <a:tc>
                  <a:txBody>
                    <a:bodyPr/>
                    <a:lstStyle/>
                    <a:p>
                      <a:pPr marL="0" marR="0" algn="ctr">
                        <a:lnSpc>
                          <a:spcPct val="107000"/>
                        </a:lnSpc>
                        <a:spcBef>
                          <a:spcPts val="0"/>
                        </a:spcBef>
                        <a:spcAft>
                          <a:spcPts val="800"/>
                        </a:spcAft>
                      </a:pPr>
                      <a:r>
                        <a:rPr lang="en-US" sz="1600" dirty="0">
                          <a:effectLst/>
                        </a:rPr>
                        <a:t>Generic Dec 2016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rPr>
                        <a:t>39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rPr>
                        <a:t>46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rPr>
                        <a:t>84.78%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6569121"/>
                  </a:ext>
                </a:extLst>
              </a:tr>
              <a:tr h="486035">
                <a:tc>
                  <a:txBody>
                    <a:bodyPr/>
                    <a:lstStyle/>
                    <a:p>
                      <a:pPr marL="0" marR="0" algn="ctr">
                        <a:lnSpc>
                          <a:spcPct val="107000"/>
                        </a:lnSpc>
                        <a:spcBef>
                          <a:spcPts val="0"/>
                        </a:spcBef>
                        <a:spcAft>
                          <a:spcPts val="800"/>
                        </a:spcAft>
                      </a:pPr>
                      <a:r>
                        <a:rPr lang="en-US" sz="1600">
                          <a:effectLst/>
                        </a:rPr>
                        <a:t>LVN-T Dec 2016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rPr>
                        <a:t>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rPr>
                        <a:t>80.00%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080095"/>
                  </a:ext>
                </a:extLst>
              </a:tr>
              <a:tr h="525614">
                <a:tc>
                  <a:txBody>
                    <a:bodyPr/>
                    <a:lstStyle/>
                    <a:p>
                      <a:pPr marL="0" marR="0" algn="ctr">
                        <a:lnSpc>
                          <a:spcPct val="107000"/>
                        </a:lnSpc>
                        <a:spcBef>
                          <a:spcPts val="0"/>
                        </a:spcBef>
                        <a:spcAft>
                          <a:spcPts val="800"/>
                        </a:spcAft>
                      </a:pPr>
                      <a:r>
                        <a:rPr lang="en-US" sz="1600" dirty="0">
                          <a:effectLst/>
                        </a:rPr>
                        <a:t>Generic May 2017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a:effectLst/>
                        </a:rPr>
                        <a:t>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rPr>
                        <a:t>57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rPr>
                        <a:t>87.72%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3213643"/>
                  </a:ext>
                </a:extLst>
              </a:tr>
              <a:tr h="630103">
                <a:tc>
                  <a:txBody>
                    <a:bodyPr/>
                    <a:lstStyle/>
                    <a:p>
                      <a:pPr marL="0" marR="0" algn="ctr">
                        <a:lnSpc>
                          <a:spcPct val="107000"/>
                        </a:lnSpc>
                        <a:spcBef>
                          <a:spcPts val="0"/>
                        </a:spcBef>
                        <a:spcAft>
                          <a:spcPts val="800"/>
                        </a:spcAft>
                      </a:pPr>
                      <a:r>
                        <a:rPr lang="en-US" sz="1600" dirty="0">
                          <a:effectLst/>
                        </a:rPr>
                        <a:t>LVN-T May 2017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rPr>
                        <a:t>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a:effectLst/>
                        </a:rPr>
                        <a:t>20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rPr>
                        <a:t>85.00%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7062862"/>
                  </a:ext>
                </a:extLst>
              </a:tr>
              <a:tr h="630103">
                <a:tc>
                  <a:txBody>
                    <a:bodyPr/>
                    <a:lstStyle/>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Generic</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Dec 2017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26</a:t>
                      </a:r>
                    </a:p>
                  </a:txBody>
                  <a:tcPr marL="68580" marR="68580" marT="0" marB="0" anchor="ct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45</a:t>
                      </a:r>
                    </a:p>
                  </a:txBody>
                  <a:tcPr marL="68580" marR="68580" marT="0" marB="0" anchor="ct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57.77%</a:t>
                      </a:r>
                    </a:p>
                  </a:txBody>
                  <a:tcPr marL="68580" marR="68580" marT="0" marB="0" anchor="ctr"/>
                </a:tc>
                <a:extLst>
                  <a:ext uri="{0D108BD9-81ED-4DB2-BD59-A6C34878D82A}">
                    <a16:rowId xmlns:a16="http://schemas.microsoft.com/office/drawing/2014/main" val="3377802015"/>
                  </a:ext>
                </a:extLst>
              </a:tr>
              <a:tr h="503580">
                <a:tc>
                  <a:txBody>
                    <a:bodyPr/>
                    <a:lstStyle/>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LVN-T Dec 2017</a:t>
                      </a:r>
                    </a:p>
                  </a:txBody>
                  <a:tcPr marL="68580" marR="68580" marT="0" marB="0" anchor="ct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nchor="ct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nchor="ct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50.00%</a:t>
                      </a:r>
                    </a:p>
                  </a:txBody>
                  <a:tcPr marL="68580" marR="68580" marT="0" marB="0" anchor="ctr"/>
                </a:tc>
                <a:extLst>
                  <a:ext uri="{0D108BD9-81ED-4DB2-BD59-A6C34878D82A}">
                    <a16:rowId xmlns:a16="http://schemas.microsoft.com/office/drawing/2014/main" val="1449933099"/>
                  </a:ext>
                </a:extLst>
              </a:tr>
              <a:tr h="503580">
                <a:tc>
                  <a:txBody>
                    <a:bodyPr/>
                    <a:lstStyle/>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Generic May 2018</a:t>
                      </a:r>
                    </a:p>
                  </a:txBody>
                  <a:tcPr marL="68580" marR="68580" marT="0" marB="0" anchor="ct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56</a:t>
                      </a:r>
                    </a:p>
                  </a:txBody>
                  <a:tcPr marL="68580" marR="68580" marT="0" marB="0" anchor="ct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64</a:t>
                      </a:r>
                    </a:p>
                  </a:txBody>
                  <a:tcPr marL="68580" marR="68580" marT="0" marB="0" anchor="ct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87.50%</a:t>
                      </a:r>
                    </a:p>
                  </a:txBody>
                  <a:tcPr marL="68580" marR="68580" marT="0" marB="0" anchor="ctr"/>
                </a:tc>
                <a:extLst>
                  <a:ext uri="{0D108BD9-81ED-4DB2-BD59-A6C34878D82A}">
                    <a16:rowId xmlns:a16="http://schemas.microsoft.com/office/drawing/2014/main" val="1392517696"/>
                  </a:ext>
                </a:extLst>
              </a:tr>
              <a:tr h="630103">
                <a:tc>
                  <a:txBody>
                    <a:bodyPr/>
                    <a:lstStyle/>
                    <a:p>
                      <a:pPr marL="0" marR="0" algn="ctr">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LVN-May</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2018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21</a:t>
                      </a:r>
                    </a:p>
                  </a:txBody>
                  <a:tcPr marL="68580" marR="68580" marT="0" marB="0" anchor="ct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22</a:t>
                      </a:r>
                    </a:p>
                  </a:txBody>
                  <a:tcPr marL="68580" marR="68580" marT="0" marB="0" anchor="ctr"/>
                </a:tc>
                <a:tc>
                  <a:txBody>
                    <a:bodyPr/>
                    <a:lstStyle/>
                    <a:p>
                      <a:pPr marL="0" marR="0" algn="ctr">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95.45%</a:t>
                      </a:r>
                    </a:p>
                  </a:txBody>
                  <a:tcPr marL="68580" marR="68580" marT="0" marB="0" anchor="ctr"/>
                </a:tc>
                <a:extLst>
                  <a:ext uri="{0D108BD9-81ED-4DB2-BD59-A6C34878D82A}">
                    <a16:rowId xmlns:a16="http://schemas.microsoft.com/office/drawing/2014/main" val="498208278"/>
                  </a:ext>
                </a:extLst>
              </a:tr>
            </a:tbl>
          </a:graphicData>
        </a:graphic>
      </p:graphicFrame>
    </p:spTree>
    <p:extLst>
      <p:ext uri="{BB962C8B-B14F-4D97-AF65-F5344CB8AC3E}">
        <p14:creationId xmlns:p14="http://schemas.microsoft.com/office/powerpoint/2010/main" val="2877082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Scholarships, Grants, Etc.</a:t>
            </a:r>
          </a:p>
        </p:txBody>
      </p:sp>
      <p:sp>
        <p:nvSpPr>
          <p:cNvPr id="3" name="Content Placeholder 2"/>
          <p:cNvSpPr>
            <a:spLocks noGrp="1"/>
          </p:cNvSpPr>
          <p:nvPr>
            <p:ph idx="1"/>
          </p:nvPr>
        </p:nvSpPr>
        <p:spPr>
          <a:xfrm>
            <a:off x="681318" y="2555502"/>
            <a:ext cx="3959225" cy="1606643"/>
          </a:xfrm>
        </p:spPr>
        <p:txBody>
          <a:bodyPr>
            <a:normAutofit/>
          </a:bodyPr>
          <a:lstStyle/>
          <a:p>
            <a:pPr marL="0" indent="0" algn="ctr">
              <a:buNone/>
            </a:pPr>
            <a:r>
              <a:rPr lang="en-US" dirty="0">
                <a:hlinkClick r:id="rId3"/>
              </a:rPr>
              <a:t>Blinn College Foundation Scholarships</a:t>
            </a:r>
            <a:endParaRPr lang="en-US" dirty="0"/>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1985682"/>
            <a:ext cx="2461325" cy="3161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https://foundation.blinn.edu/image/2014-layout-images/Blinn_logo.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8" name="Picture 6" descr="https://foundation.blinn.edu/image/2014-layout-images/Blinn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409419"/>
            <a:ext cx="3352800" cy="115252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5410200" y="5410200"/>
            <a:ext cx="2545976" cy="56812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hlinkClick r:id="rId6"/>
              </a:rPr>
              <a:t>Perkins Grant</a:t>
            </a:r>
            <a:endParaRPr lang="en-US" dirty="0"/>
          </a:p>
        </p:txBody>
      </p:sp>
      <p:sp>
        <p:nvSpPr>
          <p:cNvPr id="11" name="Content Placeholder 2"/>
          <p:cNvSpPr txBox="1">
            <a:spLocks/>
          </p:cNvSpPr>
          <p:nvPr/>
        </p:nvSpPr>
        <p:spPr>
          <a:xfrm>
            <a:off x="681318" y="4903018"/>
            <a:ext cx="3581400" cy="99643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a:hlinkClick r:id="rId7"/>
              </a:rPr>
              <a:t>Brazos Valley Workforce Solutions</a:t>
            </a:r>
            <a:endParaRPr lang="en-US" dirty="0"/>
          </a:p>
        </p:txBody>
      </p:sp>
    </p:spTree>
    <p:extLst>
      <p:ext uri="{BB962C8B-B14F-4D97-AF65-F5344CB8AC3E}">
        <p14:creationId xmlns:p14="http://schemas.microsoft.com/office/powerpoint/2010/main" val="2396315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Policies</a:t>
            </a:r>
          </a:p>
        </p:txBody>
      </p:sp>
      <p:sp>
        <p:nvSpPr>
          <p:cNvPr id="3" name="Content Placeholder 2"/>
          <p:cNvSpPr>
            <a:spLocks noGrp="1"/>
          </p:cNvSpPr>
          <p:nvPr>
            <p:ph idx="1"/>
          </p:nvPr>
        </p:nvSpPr>
        <p:spPr/>
        <p:txBody>
          <a:bodyPr>
            <a:normAutofit lnSpcReduction="10000"/>
          </a:bodyPr>
          <a:lstStyle/>
          <a:p>
            <a:r>
              <a:rPr lang="en-US" u="sng" dirty="0"/>
              <a:t>Progression Policy</a:t>
            </a:r>
            <a:r>
              <a:rPr lang="en-US" dirty="0"/>
              <a:t>: Grades in nursing courses- Must pass with a “C” to progress to </a:t>
            </a:r>
          </a:p>
          <a:p>
            <a:r>
              <a:rPr lang="en-US" u="sng" dirty="0"/>
              <a:t>Grading Policy</a:t>
            </a:r>
            <a:r>
              <a:rPr lang="en-US" dirty="0"/>
              <a:t>: Passing is a 75%. Must pass exams (with at least a 75%) before other assignments included in course average</a:t>
            </a:r>
          </a:p>
          <a:p>
            <a:r>
              <a:rPr lang="en-US" u="sng" dirty="0"/>
              <a:t>Readmission policy: </a:t>
            </a:r>
            <a:r>
              <a:rPr lang="en-US" dirty="0"/>
              <a:t>May re-enter program one time only</a:t>
            </a:r>
          </a:p>
          <a:p>
            <a:r>
              <a:rPr lang="en-US" u="sng" dirty="0"/>
              <a:t>Participation policy</a:t>
            </a:r>
            <a:r>
              <a:rPr lang="en-US" dirty="0"/>
              <a:t>: expected to attend all classes, at least 10% of grade</a:t>
            </a:r>
          </a:p>
          <a:p>
            <a:endParaRPr lang="en-US" dirty="0"/>
          </a:p>
          <a:p>
            <a:endParaRPr lang="en-US" dirty="0"/>
          </a:p>
        </p:txBody>
      </p:sp>
    </p:spTree>
    <p:extLst>
      <p:ext uri="{BB962C8B-B14F-4D97-AF65-F5344CB8AC3E}">
        <p14:creationId xmlns:p14="http://schemas.microsoft.com/office/powerpoint/2010/main" val="3961141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Layout (Example)</a:t>
            </a:r>
          </a:p>
        </p:txBody>
      </p:sp>
      <p:sp>
        <p:nvSpPr>
          <p:cNvPr id="3" name="Content Placeholder 2"/>
          <p:cNvSpPr>
            <a:spLocks noGrp="1"/>
          </p:cNvSpPr>
          <p:nvPr>
            <p:ph idx="1"/>
          </p:nvPr>
        </p:nvSpPr>
        <p:spPr/>
        <p:txBody>
          <a:bodyPr>
            <a:normAutofit fontScale="85000" lnSpcReduction="20000"/>
          </a:bodyPr>
          <a:lstStyle/>
          <a:p>
            <a:r>
              <a:rPr lang="en-US" dirty="0"/>
              <a:t>Semester 1- Monday, Tuesday, Wednesday, Thursday</a:t>
            </a:r>
          </a:p>
          <a:p>
            <a:pPr lvl="1"/>
            <a:r>
              <a:rPr lang="en-US" dirty="0">
                <a:solidFill>
                  <a:schemeClr val="accent1">
                    <a:lumMod val="75000"/>
                  </a:schemeClr>
                </a:solidFill>
              </a:rPr>
              <a:t>Foundations, Health Assessment, Pharmacology</a:t>
            </a:r>
          </a:p>
          <a:p>
            <a:r>
              <a:rPr lang="en-US" dirty="0"/>
              <a:t>Semester 2- Tuesday, Wednesday, Thursday, Friday am</a:t>
            </a:r>
          </a:p>
          <a:p>
            <a:pPr lvl="1"/>
            <a:r>
              <a:rPr lang="en-US" dirty="0">
                <a:solidFill>
                  <a:schemeClr val="accent1">
                    <a:lumMod val="75000"/>
                  </a:schemeClr>
                </a:solidFill>
              </a:rPr>
              <a:t>AH 1, AH 1 Clinical, Skills 2, Mental Health, Mental Health Clinical</a:t>
            </a:r>
          </a:p>
          <a:p>
            <a:r>
              <a:rPr lang="en-US" dirty="0"/>
              <a:t>Semester 3- Thursday, Friday &amp; Clinical</a:t>
            </a:r>
          </a:p>
          <a:p>
            <a:pPr lvl="1"/>
            <a:r>
              <a:rPr lang="en-US" dirty="0">
                <a:solidFill>
                  <a:schemeClr val="accent1">
                    <a:lumMod val="75000"/>
                  </a:schemeClr>
                </a:solidFill>
              </a:rPr>
              <a:t>Adult Health 2, Adult Health 2 Clinical, Pedi/OB, Pedi/OB Clinical</a:t>
            </a:r>
          </a:p>
          <a:p>
            <a:r>
              <a:rPr lang="en-US" dirty="0"/>
              <a:t>Semester 4- Friday &amp; Clinical- 10 weeks &amp; Preceptorship (6 weeks)</a:t>
            </a:r>
          </a:p>
          <a:p>
            <a:pPr lvl="1"/>
            <a:r>
              <a:rPr lang="en-US" dirty="0">
                <a:solidFill>
                  <a:schemeClr val="accent1">
                    <a:lumMod val="75000"/>
                  </a:schemeClr>
                </a:solidFill>
              </a:rPr>
              <a:t>Adult Health 3, Adult Health 3, Clinical, Management (Online), Preceptorship</a:t>
            </a:r>
          </a:p>
        </p:txBody>
      </p:sp>
    </p:spTree>
    <p:extLst>
      <p:ext uri="{BB962C8B-B14F-4D97-AF65-F5344CB8AC3E}">
        <p14:creationId xmlns:p14="http://schemas.microsoft.com/office/powerpoint/2010/main" val="1872483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Preceptorship</a:t>
            </a:r>
          </a:p>
        </p:txBody>
      </p:sp>
      <p:sp>
        <p:nvSpPr>
          <p:cNvPr id="3" name="Content Placeholder 2"/>
          <p:cNvSpPr>
            <a:spLocks noGrp="1"/>
          </p:cNvSpPr>
          <p:nvPr>
            <p:ph idx="1"/>
          </p:nvPr>
        </p:nvSpPr>
        <p:spPr/>
        <p:txBody>
          <a:bodyPr/>
          <a:lstStyle/>
          <a:p>
            <a:r>
              <a:rPr lang="en-US" dirty="0"/>
              <a:t>Last 6 weeks of Final Semester</a:t>
            </a:r>
          </a:p>
          <a:p>
            <a:r>
              <a:rPr lang="en-US" dirty="0"/>
              <a:t>128 hours working with a RN </a:t>
            </a:r>
          </a:p>
          <a:p>
            <a:r>
              <a:rPr lang="en-US" dirty="0"/>
              <a:t>Can select top 3 choices for preferred specialty</a:t>
            </a:r>
          </a:p>
          <a:p>
            <a:pPr marL="457200" lvl="1" indent="0">
              <a:buNone/>
            </a:pPr>
            <a:r>
              <a:rPr lang="en-US" sz="1800" dirty="0"/>
              <a:t>*Actual site for preceptorship dependent on many factors (including clinical site availability, nurse schedules, etc.) </a:t>
            </a:r>
          </a:p>
          <a:p>
            <a:r>
              <a:rPr lang="en-US" dirty="0"/>
              <a:t>Can be 8, 12 hour shifts, nights, days, weekends</a:t>
            </a:r>
          </a:p>
        </p:txBody>
      </p:sp>
    </p:spTree>
    <p:extLst>
      <p:ext uri="{BB962C8B-B14F-4D97-AF65-F5344CB8AC3E}">
        <p14:creationId xmlns:p14="http://schemas.microsoft.com/office/powerpoint/2010/main" val="3934991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a:t>
            </a:r>
          </a:p>
        </p:txBody>
      </p:sp>
      <p:sp>
        <p:nvSpPr>
          <p:cNvPr id="3" name="Content Placeholder 2"/>
          <p:cNvSpPr>
            <a:spLocks noGrp="1"/>
          </p:cNvSpPr>
          <p:nvPr>
            <p:ph idx="1"/>
          </p:nvPr>
        </p:nvSpPr>
        <p:spPr/>
        <p:txBody>
          <a:bodyPr>
            <a:normAutofit/>
          </a:bodyPr>
          <a:lstStyle/>
          <a:p>
            <a:r>
              <a:rPr lang="en-US" sz="2400" dirty="0"/>
              <a:t>Second Semester</a:t>
            </a:r>
          </a:p>
          <a:p>
            <a:pPr lvl="1"/>
            <a:r>
              <a:rPr lang="en-US" sz="2000" dirty="0"/>
              <a:t>RNSG 1260- Adult Health 1 Clinical (96 hours)- (8 hours clinicals)</a:t>
            </a:r>
          </a:p>
          <a:p>
            <a:pPr lvl="1"/>
            <a:r>
              <a:rPr lang="en-US" sz="2000" dirty="0"/>
              <a:t>RNSG 2160- Mental Health Clinical (48 hours)- as scheduled</a:t>
            </a:r>
          </a:p>
          <a:p>
            <a:r>
              <a:rPr lang="en-US" sz="2400" dirty="0"/>
              <a:t>Third Semester</a:t>
            </a:r>
          </a:p>
          <a:p>
            <a:pPr lvl="1"/>
            <a:r>
              <a:rPr lang="en-US" sz="2000" dirty="0"/>
              <a:t>RNSG 2261- Adult Health 2 Clinical (96 hours)- (8-9 hour clinicals)</a:t>
            </a:r>
          </a:p>
          <a:p>
            <a:pPr lvl="1"/>
            <a:r>
              <a:rPr lang="en-US" sz="2000" dirty="0"/>
              <a:t>RNSG 2161- Pedi/OB Clinical (48 hours)- (8 hour </a:t>
            </a:r>
            <a:r>
              <a:rPr lang="en-US" sz="2000" dirty="0" err="1"/>
              <a:t>clinicals</a:t>
            </a:r>
            <a:r>
              <a:rPr lang="en-US" sz="2000" dirty="0"/>
              <a:t>)</a:t>
            </a:r>
          </a:p>
          <a:p>
            <a:r>
              <a:rPr lang="en-US" sz="2400" dirty="0"/>
              <a:t>Fourth Semester </a:t>
            </a:r>
            <a:r>
              <a:rPr lang="en-US" sz="2200" dirty="0"/>
              <a:t>(10 week course</a:t>
            </a:r>
            <a:r>
              <a:rPr lang="en-US" sz="2200" dirty="0">
                <a:sym typeface="Wingdings" panose="05000000000000000000" pitchFamily="2" charset="2"/>
              </a:rPr>
              <a:t>6 week Preceptorship)</a:t>
            </a:r>
            <a:endParaRPr lang="en-US" sz="2200" dirty="0"/>
          </a:p>
          <a:p>
            <a:pPr lvl="1"/>
            <a:r>
              <a:rPr lang="en-US" sz="2000" dirty="0"/>
              <a:t>RNSG 2262- Adult Health 3 Clinical (96 hours)- (12 hour </a:t>
            </a:r>
            <a:r>
              <a:rPr lang="en-US" sz="2000" dirty="0" err="1"/>
              <a:t>clinicals</a:t>
            </a:r>
            <a:r>
              <a:rPr lang="en-US" sz="2000" dirty="0"/>
              <a:t>)</a:t>
            </a:r>
          </a:p>
          <a:p>
            <a:pPr marL="457200" lvl="1" indent="0">
              <a:buNone/>
            </a:pPr>
            <a:endParaRPr lang="en-US" sz="2000" dirty="0"/>
          </a:p>
        </p:txBody>
      </p:sp>
    </p:spTree>
    <p:extLst>
      <p:ext uri="{BB962C8B-B14F-4D97-AF65-F5344CB8AC3E}">
        <p14:creationId xmlns:p14="http://schemas.microsoft.com/office/powerpoint/2010/main" val="2218350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a:t>
            </a:r>
          </a:p>
        </p:txBody>
      </p:sp>
      <p:sp>
        <p:nvSpPr>
          <p:cNvPr id="3" name="Content Placeholder 2"/>
          <p:cNvSpPr>
            <a:spLocks noGrp="1"/>
          </p:cNvSpPr>
          <p:nvPr>
            <p:ph idx="1"/>
          </p:nvPr>
        </p:nvSpPr>
        <p:spPr>
          <a:xfrm>
            <a:off x="457200" y="1600200"/>
            <a:ext cx="4343400" cy="4525963"/>
          </a:xfrm>
        </p:spPr>
        <p:txBody>
          <a:bodyPr>
            <a:normAutofit/>
          </a:bodyPr>
          <a:lstStyle/>
          <a:p>
            <a:r>
              <a:rPr lang="en-US" dirty="0"/>
              <a:t>Acute Care </a:t>
            </a:r>
          </a:p>
          <a:p>
            <a:pPr marL="0" indent="0">
              <a:buNone/>
            </a:pPr>
            <a:r>
              <a:rPr lang="en-US" sz="1900" dirty="0"/>
              <a:t>CHI St. Joseph, Baylor Scott &amp; White- CS &amp; Brenham, College Station Medical Center, St. Mark’s-La Grange, Rock Prairie Behavioral Health</a:t>
            </a:r>
          </a:p>
          <a:p>
            <a:pPr lvl="1"/>
            <a:r>
              <a:rPr lang="en-US" dirty="0"/>
              <a:t>Med/</a:t>
            </a:r>
            <a:r>
              <a:rPr lang="en-US" dirty="0" err="1"/>
              <a:t>Surg</a:t>
            </a:r>
            <a:r>
              <a:rPr lang="en-US" dirty="0"/>
              <a:t>, IMCU, ICU, L&amp;D, NICU, Nursery, Post-Partum, Telemetry, Stroke, Observation, Endoscopy, Cath Lab</a:t>
            </a:r>
          </a:p>
          <a:p>
            <a:endParaRPr lang="en-US" dirty="0"/>
          </a:p>
        </p:txBody>
      </p:sp>
      <p:sp>
        <p:nvSpPr>
          <p:cNvPr id="4" name="Content Placeholder 2"/>
          <p:cNvSpPr txBox="1">
            <a:spLocks/>
          </p:cNvSpPr>
          <p:nvPr/>
        </p:nvSpPr>
        <p:spPr>
          <a:xfrm>
            <a:off x="4787153" y="1658471"/>
            <a:ext cx="434340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Community Settings</a:t>
            </a:r>
          </a:p>
          <a:p>
            <a:pPr lvl="1"/>
            <a:r>
              <a:rPr lang="en-US" dirty="0"/>
              <a:t>Home Health</a:t>
            </a:r>
          </a:p>
          <a:p>
            <a:pPr lvl="1"/>
            <a:r>
              <a:rPr lang="en-US" dirty="0"/>
              <a:t>Hospice</a:t>
            </a:r>
          </a:p>
          <a:p>
            <a:pPr lvl="1"/>
            <a:r>
              <a:rPr lang="en-US" dirty="0"/>
              <a:t>Health Fairs</a:t>
            </a:r>
          </a:p>
          <a:p>
            <a:pPr lvl="1"/>
            <a:r>
              <a:rPr lang="en-US" dirty="0"/>
              <a:t>Clinics</a:t>
            </a:r>
          </a:p>
          <a:p>
            <a:pPr lvl="1"/>
            <a:r>
              <a:rPr lang="en-US" dirty="0"/>
              <a:t>Schools</a:t>
            </a:r>
          </a:p>
          <a:p>
            <a:pPr lvl="1"/>
            <a:r>
              <a:rPr lang="en-US" dirty="0"/>
              <a:t>Dialysis</a:t>
            </a:r>
          </a:p>
          <a:p>
            <a:pPr marL="457200" lvl="1" indent="0">
              <a:buNone/>
            </a:pPr>
            <a:endParaRPr lang="en-US" dirty="0"/>
          </a:p>
          <a:p>
            <a:r>
              <a:rPr lang="en-US" dirty="0"/>
              <a:t>Simulations</a:t>
            </a:r>
          </a:p>
        </p:txBody>
      </p:sp>
    </p:spTree>
    <p:extLst>
      <p:ext uri="{BB962C8B-B14F-4D97-AF65-F5344CB8AC3E}">
        <p14:creationId xmlns:p14="http://schemas.microsoft.com/office/powerpoint/2010/main" val="4640124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3950435"/>
            <a:ext cx="4343400" cy="2907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295400"/>
            <a:ext cx="4204170" cy="281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Simulation Center</a:t>
            </a:r>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0" y="1447800"/>
            <a:ext cx="4599891" cy="3079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662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2170" y="1"/>
            <a:ext cx="5114581" cy="342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0999" y="3419328"/>
            <a:ext cx="5136782" cy="343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205595"/>
            <a:ext cx="5797199" cy="3880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ph idx="1"/>
          </p:nvPr>
        </p:nvPicPr>
        <p:blipFill>
          <a:blip r:embed="rId6" cstate="print">
            <a:extLst>
              <a:ext uri="{28A0092B-C50C-407E-A947-70E740481C1C}">
                <a14:useLocalDpi xmlns:a14="http://schemas.microsoft.com/office/drawing/2010/main" val="0"/>
              </a:ext>
            </a:extLst>
          </a:blip>
          <a:srcRect/>
          <a:stretch>
            <a:fillRect/>
          </a:stretch>
        </p:blipFill>
        <p:spPr bwMode="auto">
          <a:xfrm>
            <a:off x="-228599" y="3675174"/>
            <a:ext cx="4926992" cy="3298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109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82600"/>
            <a:ext cx="8877300" cy="5918200"/>
          </a:xfrm>
          <a:prstGeom prst="rect">
            <a:avLst/>
          </a:prstGeom>
        </p:spPr>
      </p:pic>
    </p:spTree>
    <p:extLst>
      <p:ext uri="{BB962C8B-B14F-4D97-AF65-F5344CB8AC3E}">
        <p14:creationId xmlns:p14="http://schemas.microsoft.com/office/powerpoint/2010/main" val="1122540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Organizations</a:t>
            </a:r>
          </a:p>
        </p:txBody>
      </p:sp>
      <p:sp>
        <p:nvSpPr>
          <p:cNvPr id="3" name="Content Placeholder 2"/>
          <p:cNvSpPr>
            <a:spLocks noGrp="1"/>
          </p:cNvSpPr>
          <p:nvPr>
            <p:ph idx="1"/>
          </p:nvPr>
        </p:nvSpPr>
        <p:spPr>
          <a:xfrm>
            <a:off x="430306" y="1600200"/>
            <a:ext cx="3303494" cy="4830763"/>
          </a:xfrm>
        </p:spPr>
        <p:txBody>
          <a:bodyPr>
            <a:normAutofit fontScale="85000" lnSpcReduction="20000"/>
          </a:bodyPr>
          <a:lstStyle/>
          <a:p>
            <a:r>
              <a:rPr lang="en-US" dirty="0"/>
              <a:t>Alpha Delta Nu- Honor Society</a:t>
            </a:r>
          </a:p>
          <a:p>
            <a:pPr lvl="1"/>
            <a:r>
              <a:rPr lang="en-US" dirty="0"/>
              <a:t>A &amp; </a:t>
            </a:r>
            <a:r>
              <a:rPr lang="en-US" dirty="0" err="1"/>
              <a:t>Bs</a:t>
            </a:r>
            <a:r>
              <a:rPr lang="en-US" dirty="0"/>
              <a:t> in ALL courses in the program &amp; Complete Capstone Project </a:t>
            </a:r>
          </a:p>
          <a:p>
            <a:endParaRPr lang="en-US" dirty="0"/>
          </a:p>
          <a:p>
            <a:r>
              <a:rPr lang="en-US" dirty="0"/>
              <a:t>Blinn College Student Nurses Association</a:t>
            </a:r>
          </a:p>
          <a:p>
            <a:pPr lvl="1"/>
            <a:r>
              <a:rPr lang="en-US" dirty="0"/>
              <a:t>Service Organization (Dues $10/year)</a:t>
            </a:r>
          </a:p>
        </p:txBody>
      </p:sp>
      <p:pic>
        <p:nvPicPr>
          <p:cNvPr id="7170" name="Picture 2" descr="Image result for blinn nur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295400"/>
            <a:ext cx="29718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blinn nurs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2576" y="2813631"/>
            <a:ext cx="3184739" cy="198947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blinn college bcn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4267200"/>
            <a:ext cx="29718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alpha delta nu oad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5241" y="1409699"/>
            <a:ext cx="1860698" cy="100012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Image result for student nurses association tex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Image result for student nurses association texa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Image result for student nurses association texa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6" descr="Image result for student nurses association texa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8" descr="Image result for student nurses association texas"/>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0" descr="Image result for student nurses association texas"/>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22" descr="Image result for student nurses association texas"/>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91" name="Picture 2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9770" y="5181600"/>
            <a:ext cx="2041685" cy="107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6500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754"/>
            <a:ext cx="8229600" cy="1143000"/>
          </a:xfrm>
        </p:spPr>
        <p:txBody>
          <a:bodyPr/>
          <a:lstStyle/>
          <a:p>
            <a:r>
              <a:rPr lang="en-US" dirty="0"/>
              <a:t>NCLEX-RN Pass Rates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88112712"/>
              </p:ext>
            </p:extLst>
          </p:nvPr>
        </p:nvGraphicFramePr>
        <p:xfrm>
          <a:off x="152400" y="1408274"/>
          <a:ext cx="8610598" cy="4490352"/>
        </p:xfrm>
        <a:graphic>
          <a:graphicData uri="http://schemas.openxmlformats.org/drawingml/2006/table">
            <a:tbl>
              <a:tblPr firstRow="1" firstCol="1" bandRow="1">
                <a:tableStyleId>{5C22544A-7EE6-4342-B048-85BDC9FD1C3A}</a:tableStyleId>
              </a:tblPr>
              <a:tblGrid>
                <a:gridCol w="991147">
                  <a:extLst>
                    <a:ext uri="{9D8B030D-6E8A-4147-A177-3AD203B41FA5}">
                      <a16:colId xmlns:a16="http://schemas.microsoft.com/office/drawing/2014/main" val="20000"/>
                    </a:ext>
                  </a:extLst>
                </a:gridCol>
                <a:gridCol w="1414451">
                  <a:extLst>
                    <a:ext uri="{9D8B030D-6E8A-4147-A177-3AD203B41FA5}">
                      <a16:colId xmlns:a16="http://schemas.microsoft.com/office/drawing/2014/main" val="20001"/>
                    </a:ext>
                  </a:extLst>
                </a:gridCol>
                <a:gridCol w="1384854">
                  <a:extLst>
                    <a:ext uri="{9D8B030D-6E8A-4147-A177-3AD203B41FA5}">
                      <a16:colId xmlns:a16="http://schemas.microsoft.com/office/drawing/2014/main" val="20002"/>
                    </a:ext>
                  </a:extLst>
                </a:gridCol>
                <a:gridCol w="1103341">
                  <a:extLst>
                    <a:ext uri="{9D8B030D-6E8A-4147-A177-3AD203B41FA5}">
                      <a16:colId xmlns:a16="http://schemas.microsoft.com/office/drawing/2014/main" val="20003"/>
                    </a:ext>
                  </a:extLst>
                </a:gridCol>
                <a:gridCol w="1115041">
                  <a:extLst>
                    <a:ext uri="{9D8B030D-6E8A-4147-A177-3AD203B41FA5}">
                      <a16:colId xmlns:a16="http://schemas.microsoft.com/office/drawing/2014/main" val="20004"/>
                    </a:ext>
                  </a:extLst>
                </a:gridCol>
                <a:gridCol w="1300882">
                  <a:extLst>
                    <a:ext uri="{9D8B030D-6E8A-4147-A177-3AD203B41FA5}">
                      <a16:colId xmlns:a16="http://schemas.microsoft.com/office/drawing/2014/main" val="20005"/>
                    </a:ext>
                  </a:extLst>
                </a:gridCol>
                <a:gridCol w="1300882">
                  <a:extLst>
                    <a:ext uri="{9D8B030D-6E8A-4147-A177-3AD203B41FA5}">
                      <a16:colId xmlns:a16="http://schemas.microsoft.com/office/drawing/2014/main" val="20006"/>
                    </a:ext>
                  </a:extLst>
                </a:gridCol>
              </a:tblGrid>
              <a:tr h="598711">
                <a:tc>
                  <a:txBody>
                    <a:bodyPr/>
                    <a:lstStyle/>
                    <a:p>
                      <a:pPr marL="0" marR="0" algn="ctr">
                        <a:lnSpc>
                          <a:spcPct val="107000"/>
                        </a:lnSpc>
                        <a:spcBef>
                          <a:spcPts val="0"/>
                        </a:spcBef>
                        <a:spcAft>
                          <a:spcPts val="800"/>
                        </a:spcAft>
                      </a:pPr>
                      <a:r>
                        <a:rPr lang="en-US" sz="1200" dirty="0">
                          <a:effectLst/>
                        </a:rPr>
                        <a:t> </a:t>
                      </a:r>
                      <a:endParaRPr lang="en-US" sz="12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dirty="0">
                          <a:effectLst/>
                        </a:rPr>
                        <a:t>Total Cohort</a:t>
                      </a:r>
                      <a:endParaRPr lang="en-US" sz="12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dirty="0">
                          <a:effectLst/>
                        </a:rPr>
                        <a:t>Traditional/Generic Cohort</a:t>
                      </a:r>
                      <a:endParaRPr lang="en-US" sz="12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LVN Cohort </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Bryan LVN Cohort</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Schulenburg LVN Cohort</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Brenham LVN Cohort</a:t>
                      </a:r>
                      <a:endParaRPr lang="en-US" sz="12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299357">
                <a:tc>
                  <a:txBody>
                    <a:bodyPr/>
                    <a:lstStyle/>
                    <a:p>
                      <a:pPr marL="0" marR="0" algn="ctr">
                        <a:lnSpc>
                          <a:spcPct val="107000"/>
                        </a:lnSpc>
                        <a:spcBef>
                          <a:spcPts val="0"/>
                        </a:spcBef>
                        <a:spcAft>
                          <a:spcPts val="800"/>
                        </a:spcAft>
                      </a:pPr>
                      <a:r>
                        <a:rPr lang="en-US" sz="1200">
                          <a:effectLst/>
                        </a:rPr>
                        <a:t>0512 (n=51)</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92.15% (47/51)</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89.2% (33/37)</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100% (14/14)</a:t>
                      </a:r>
                      <a:endParaRPr lang="en-US" sz="120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r>
                        <a:rPr lang="en-US" sz="1200">
                          <a:effectLst/>
                        </a:rPr>
                        <a:t>100% (6/6)</a:t>
                      </a:r>
                      <a:endParaRPr lang="en-US" sz="120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r>
                        <a:rPr lang="en-US" sz="1200">
                          <a:effectLst/>
                        </a:rPr>
                        <a:t>100% (8/8)</a:t>
                      </a:r>
                      <a:endParaRPr lang="en-US" sz="120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r>
                        <a:rPr lang="en-US" sz="1200">
                          <a:effectLst/>
                        </a:rPr>
                        <a:t> </a:t>
                      </a:r>
                      <a:endParaRPr lang="en-US" sz="1200">
                        <a:effectLst/>
                        <a:latin typeface="Calibri"/>
                        <a:ea typeface="Calibri"/>
                        <a:cs typeface="Times New Roman"/>
                      </a:endParaRPr>
                    </a:p>
                  </a:txBody>
                  <a:tcPr marL="68580" marR="68580" marT="0" marB="0">
                    <a:solidFill>
                      <a:schemeClr val="bg1">
                        <a:lumMod val="50000"/>
                      </a:schemeClr>
                    </a:solidFill>
                  </a:tcPr>
                </a:tc>
                <a:extLst>
                  <a:ext uri="{0D108BD9-81ED-4DB2-BD59-A6C34878D82A}">
                    <a16:rowId xmlns:a16="http://schemas.microsoft.com/office/drawing/2014/main" val="10001"/>
                  </a:ext>
                </a:extLst>
              </a:tr>
              <a:tr h="299357">
                <a:tc>
                  <a:txBody>
                    <a:bodyPr/>
                    <a:lstStyle/>
                    <a:p>
                      <a:pPr marL="0" marR="0" algn="ctr">
                        <a:lnSpc>
                          <a:spcPct val="107000"/>
                        </a:lnSpc>
                        <a:spcBef>
                          <a:spcPts val="0"/>
                        </a:spcBef>
                        <a:spcAft>
                          <a:spcPts val="800"/>
                        </a:spcAft>
                      </a:pPr>
                      <a:r>
                        <a:rPr lang="en-US" sz="1200">
                          <a:effectLst/>
                        </a:rPr>
                        <a:t>1212 (n=42)</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dirty="0">
                          <a:effectLst/>
                        </a:rPr>
                        <a:t>78% (33/42)</a:t>
                      </a:r>
                      <a:endParaRPr lang="en-US" sz="12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dirty="0">
                          <a:effectLst/>
                          <a:highlight>
                            <a:srgbClr val="FFFF00"/>
                          </a:highlight>
                        </a:rPr>
                        <a:t> </a:t>
                      </a:r>
                      <a:endParaRPr lang="en-US" sz="12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solidFill>
                      <a:schemeClr val="bg1">
                        <a:lumMod val="50000"/>
                      </a:schemeClr>
                    </a:solidFill>
                  </a:tcPr>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solidFill>
                      <a:schemeClr val="bg1">
                        <a:lumMod val="50000"/>
                      </a:schemeClr>
                    </a:solidFill>
                  </a:tcPr>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solidFill>
                      <a:schemeClr val="bg1">
                        <a:lumMod val="50000"/>
                      </a:schemeClr>
                    </a:solidFill>
                  </a:tcPr>
                </a:tc>
                <a:tc>
                  <a:txBody>
                    <a:bodyPr/>
                    <a:lstStyle/>
                    <a:p>
                      <a:pPr marL="0" marR="0" algn="ctr">
                        <a:lnSpc>
                          <a:spcPct val="107000"/>
                        </a:lnSpc>
                        <a:spcBef>
                          <a:spcPts val="0"/>
                        </a:spcBef>
                        <a:spcAft>
                          <a:spcPts val="800"/>
                        </a:spcAft>
                      </a:pPr>
                      <a:r>
                        <a:rPr lang="en-US" sz="1200">
                          <a:effectLst/>
                        </a:rPr>
                        <a:t> </a:t>
                      </a:r>
                      <a:endParaRPr lang="en-US" sz="1200">
                        <a:effectLst/>
                        <a:latin typeface="Calibri"/>
                        <a:ea typeface="Calibri"/>
                        <a:cs typeface="Times New Roman"/>
                      </a:endParaRPr>
                    </a:p>
                  </a:txBody>
                  <a:tcPr marL="68580" marR="68580" marT="0" marB="0">
                    <a:solidFill>
                      <a:schemeClr val="bg1">
                        <a:lumMod val="50000"/>
                      </a:schemeClr>
                    </a:solidFill>
                  </a:tcPr>
                </a:tc>
                <a:extLst>
                  <a:ext uri="{0D108BD9-81ED-4DB2-BD59-A6C34878D82A}">
                    <a16:rowId xmlns:a16="http://schemas.microsoft.com/office/drawing/2014/main" val="10002"/>
                  </a:ext>
                </a:extLst>
              </a:tr>
              <a:tr h="299357">
                <a:tc>
                  <a:txBody>
                    <a:bodyPr/>
                    <a:lstStyle/>
                    <a:p>
                      <a:pPr marL="0" marR="0" algn="ctr">
                        <a:lnSpc>
                          <a:spcPct val="107000"/>
                        </a:lnSpc>
                        <a:spcBef>
                          <a:spcPts val="0"/>
                        </a:spcBef>
                        <a:spcAft>
                          <a:spcPts val="800"/>
                        </a:spcAft>
                      </a:pPr>
                      <a:r>
                        <a:rPr lang="en-US" sz="1200">
                          <a:effectLst/>
                        </a:rPr>
                        <a:t>0513 (n=49)</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dirty="0">
                          <a:effectLst/>
                        </a:rPr>
                        <a:t>87.75% (43/49)</a:t>
                      </a:r>
                      <a:endParaRPr lang="en-US" sz="12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87.5% (35/40)</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dirty="0">
                          <a:effectLst/>
                        </a:rPr>
                        <a:t>88.89% (8/9)</a:t>
                      </a:r>
                      <a:endParaRPr lang="en-US" sz="1200" dirty="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r>
                        <a:rPr lang="en-US" sz="1200" dirty="0">
                          <a:effectLst/>
                        </a:rPr>
                        <a:t>100% (5/5)</a:t>
                      </a:r>
                      <a:endParaRPr lang="en-US" sz="1200" dirty="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r>
                        <a:rPr lang="en-US" sz="1200" dirty="0">
                          <a:effectLst/>
                        </a:rPr>
                        <a:t>75% (3/4)</a:t>
                      </a:r>
                      <a:endParaRPr lang="en-US" sz="1200" dirty="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r>
                        <a:rPr lang="en-US" sz="1200">
                          <a:effectLst/>
                        </a:rPr>
                        <a:t> </a:t>
                      </a:r>
                      <a:endParaRPr lang="en-US" sz="1200">
                        <a:effectLst/>
                        <a:latin typeface="Calibri"/>
                        <a:ea typeface="Calibri"/>
                        <a:cs typeface="Times New Roman"/>
                      </a:endParaRPr>
                    </a:p>
                  </a:txBody>
                  <a:tcPr marL="68580" marR="68580" marT="0" marB="0">
                    <a:solidFill>
                      <a:schemeClr val="bg1">
                        <a:lumMod val="50000"/>
                      </a:schemeClr>
                    </a:solidFill>
                  </a:tcPr>
                </a:tc>
                <a:extLst>
                  <a:ext uri="{0D108BD9-81ED-4DB2-BD59-A6C34878D82A}">
                    <a16:rowId xmlns:a16="http://schemas.microsoft.com/office/drawing/2014/main" val="10003"/>
                  </a:ext>
                </a:extLst>
              </a:tr>
              <a:tr h="299357">
                <a:tc>
                  <a:txBody>
                    <a:bodyPr/>
                    <a:lstStyle/>
                    <a:p>
                      <a:pPr marL="0" marR="0" algn="ctr">
                        <a:lnSpc>
                          <a:spcPct val="107000"/>
                        </a:lnSpc>
                        <a:spcBef>
                          <a:spcPts val="0"/>
                        </a:spcBef>
                        <a:spcAft>
                          <a:spcPts val="800"/>
                        </a:spcAft>
                      </a:pPr>
                      <a:r>
                        <a:rPr lang="en-US" sz="1200">
                          <a:effectLst/>
                        </a:rPr>
                        <a:t>1213 (n=46)</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dirty="0">
                          <a:effectLst/>
                        </a:rPr>
                        <a:t>82.6% (38/46)</a:t>
                      </a:r>
                      <a:endParaRPr lang="en-US" sz="12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dirty="0">
                          <a:effectLst/>
                          <a:highlight>
                            <a:srgbClr val="FFFF00"/>
                          </a:highlight>
                        </a:rPr>
                        <a:t> </a:t>
                      </a:r>
                      <a:endParaRPr lang="en-US" sz="12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solidFill>
                      <a:schemeClr val="bg1">
                        <a:lumMod val="50000"/>
                      </a:schemeClr>
                    </a:solidFill>
                  </a:tcPr>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solidFill>
                      <a:schemeClr val="bg1">
                        <a:lumMod val="50000"/>
                      </a:schemeClr>
                    </a:solidFill>
                  </a:tcPr>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solidFill>
                      <a:schemeClr val="bg1">
                        <a:lumMod val="50000"/>
                      </a:schemeClr>
                    </a:solidFill>
                  </a:tcPr>
                </a:tc>
                <a:tc>
                  <a:txBody>
                    <a:bodyPr/>
                    <a:lstStyle/>
                    <a:p>
                      <a:pPr marL="0" marR="0" algn="ctr">
                        <a:lnSpc>
                          <a:spcPct val="107000"/>
                        </a:lnSpc>
                        <a:spcBef>
                          <a:spcPts val="0"/>
                        </a:spcBef>
                        <a:spcAft>
                          <a:spcPts val="800"/>
                        </a:spcAft>
                      </a:pPr>
                      <a:r>
                        <a:rPr lang="en-US" sz="1200">
                          <a:effectLst/>
                        </a:rPr>
                        <a:t> </a:t>
                      </a:r>
                      <a:endParaRPr lang="en-US" sz="1200">
                        <a:effectLst/>
                        <a:latin typeface="Calibri"/>
                        <a:ea typeface="Calibri"/>
                        <a:cs typeface="Times New Roman"/>
                      </a:endParaRPr>
                    </a:p>
                  </a:txBody>
                  <a:tcPr marL="68580" marR="68580" marT="0" marB="0">
                    <a:solidFill>
                      <a:schemeClr val="bg1">
                        <a:lumMod val="50000"/>
                      </a:schemeClr>
                    </a:solidFill>
                  </a:tcPr>
                </a:tc>
                <a:extLst>
                  <a:ext uri="{0D108BD9-81ED-4DB2-BD59-A6C34878D82A}">
                    <a16:rowId xmlns:a16="http://schemas.microsoft.com/office/drawing/2014/main" val="10004"/>
                  </a:ext>
                </a:extLst>
              </a:tr>
              <a:tr h="299357">
                <a:tc>
                  <a:txBody>
                    <a:bodyPr/>
                    <a:lstStyle/>
                    <a:p>
                      <a:pPr marL="0" marR="0" algn="ctr">
                        <a:lnSpc>
                          <a:spcPct val="107000"/>
                        </a:lnSpc>
                        <a:spcBef>
                          <a:spcPts val="0"/>
                        </a:spcBef>
                        <a:spcAft>
                          <a:spcPts val="800"/>
                        </a:spcAft>
                      </a:pPr>
                      <a:r>
                        <a:rPr lang="en-US" sz="1200">
                          <a:effectLst/>
                        </a:rPr>
                        <a:t>0514 (n=56)</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90.9% (50/55)</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90% (36/40)</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93.75% (15/16)</a:t>
                      </a:r>
                      <a:endParaRPr lang="en-US" sz="120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r>
                        <a:rPr lang="en-US" sz="1200">
                          <a:effectLst/>
                        </a:rPr>
                        <a:t>100% (11/11)</a:t>
                      </a:r>
                      <a:endParaRPr lang="en-US" sz="120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r>
                        <a:rPr lang="en-US" sz="1200" dirty="0">
                          <a:effectLst/>
                        </a:rPr>
                        <a:t>80% (4/5)</a:t>
                      </a:r>
                      <a:endParaRPr lang="en-US" sz="1200" dirty="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r>
                        <a:rPr lang="en-US" sz="1200">
                          <a:effectLst/>
                        </a:rPr>
                        <a:t> </a:t>
                      </a:r>
                      <a:endParaRPr lang="en-US" sz="1200">
                        <a:effectLst/>
                        <a:latin typeface="Calibri"/>
                        <a:ea typeface="Calibri"/>
                        <a:cs typeface="Times New Roman"/>
                      </a:endParaRPr>
                    </a:p>
                  </a:txBody>
                  <a:tcPr marL="68580" marR="68580" marT="0" marB="0">
                    <a:solidFill>
                      <a:schemeClr val="bg1">
                        <a:lumMod val="50000"/>
                      </a:schemeClr>
                    </a:solidFill>
                  </a:tcPr>
                </a:tc>
                <a:extLst>
                  <a:ext uri="{0D108BD9-81ED-4DB2-BD59-A6C34878D82A}">
                    <a16:rowId xmlns:a16="http://schemas.microsoft.com/office/drawing/2014/main" val="10005"/>
                  </a:ext>
                </a:extLst>
              </a:tr>
              <a:tr h="299357">
                <a:tc>
                  <a:txBody>
                    <a:bodyPr/>
                    <a:lstStyle/>
                    <a:p>
                      <a:pPr marL="0" marR="0" algn="ctr">
                        <a:lnSpc>
                          <a:spcPct val="107000"/>
                        </a:lnSpc>
                        <a:spcBef>
                          <a:spcPts val="0"/>
                        </a:spcBef>
                        <a:spcAft>
                          <a:spcPts val="800"/>
                        </a:spcAft>
                      </a:pPr>
                      <a:r>
                        <a:rPr lang="en-US" sz="1200" dirty="0">
                          <a:effectLst/>
                        </a:rPr>
                        <a:t>1214 (n=44)</a:t>
                      </a:r>
                      <a:endParaRPr lang="en-US" sz="12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81.82% (36/44)</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81.82% (36/44)</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solidFill>
                      <a:schemeClr val="bg1">
                        <a:lumMod val="50000"/>
                      </a:schemeClr>
                    </a:solidFill>
                  </a:tcPr>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solidFill>
                      <a:schemeClr val="bg1">
                        <a:lumMod val="50000"/>
                      </a:schemeClr>
                    </a:solidFill>
                  </a:tcPr>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solidFill>
                      <a:schemeClr val="bg1">
                        <a:lumMod val="50000"/>
                      </a:schemeClr>
                    </a:solidFill>
                  </a:tcPr>
                </a:tc>
                <a:tc>
                  <a:txBody>
                    <a:bodyPr/>
                    <a:lstStyle/>
                    <a:p>
                      <a:pPr marL="0" marR="0" algn="ctr">
                        <a:lnSpc>
                          <a:spcPct val="107000"/>
                        </a:lnSpc>
                        <a:spcBef>
                          <a:spcPts val="0"/>
                        </a:spcBef>
                        <a:spcAft>
                          <a:spcPts val="800"/>
                        </a:spcAft>
                      </a:pPr>
                      <a:r>
                        <a:rPr lang="en-US" sz="1200">
                          <a:effectLst/>
                        </a:rPr>
                        <a:t> </a:t>
                      </a:r>
                      <a:endParaRPr lang="en-US" sz="1200">
                        <a:effectLst/>
                        <a:latin typeface="Calibri"/>
                        <a:ea typeface="Calibri"/>
                        <a:cs typeface="Times New Roman"/>
                      </a:endParaRPr>
                    </a:p>
                  </a:txBody>
                  <a:tcPr marL="68580" marR="68580" marT="0" marB="0">
                    <a:solidFill>
                      <a:schemeClr val="bg1">
                        <a:lumMod val="50000"/>
                      </a:schemeClr>
                    </a:solidFill>
                  </a:tcPr>
                </a:tc>
                <a:extLst>
                  <a:ext uri="{0D108BD9-81ED-4DB2-BD59-A6C34878D82A}">
                    <a16:rowId xmlns:a16="http://schemas.microsoft.com/office/drawing/2014/main" val="10006"/>
                  </a:ext>
                </a:extLst>
              </a:tr>
              <a:tr h="299357">
                <a:tc>
                  <a:txBody>
                    <a:bodyPr/>
                    <a:lstStyle/>
                    <a:p>
                      <a:pPr marL="0" marR="0" algn="ctr">
                        <a:lnSpc>
                          <a:spcPct val="107000"/>
                        </a:lnSpc>
                        <a:spcBef>
                          <a:spcPts val="0"/>
                        </a:spcBef>
                        <a:spcAft>
                          <a:spcPts val="800"/>
                        </a:spcAft>
                      </a:pPr>
                      <a:r>
                        <a:rPr lang="en-US" sz="1200">
                          <a:effectLst/>
                        </a:rPr>
                        <a:t>0515 (n=42)</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95.24% (40/42)</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93.55% (29/31)</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100% (11 /11)</a:t>
                      </a:r>
                      <a:endParaRPr lang="en-US" sz="120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r>
                        <a:rPr lang="en-US" sz="1200">
                          <a:effectLst/>
                        </a:rPr>
                        <a:t>100% (11 /11)</a:t>
                      </a:r>
                      <a:endParaRPr lang="en-US" sz="120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solidFill>
                      <a:schemeClr val="bg1">
                        <a:lumMod val="50000"/>
                      </a:schemeClr>
                    </a:solidFill>
                  </a:tcPr>
                </a:tc>
                <a:tc>
                  <a:txBody>
                    <a:bodyPr/>
                    <a:lstStyle/>
                    <a:p>
                      <a:pPr marL="0" marR="0" algn="ctr">
                        <a:lnSpc>
                          <a:spcPct val="107000"/>
                        </a:lnSpc>
                        <a:spcBef>
                          <a:spcPts val="0"/>
                        </a:spcBef>
                        <a:spcAft>
                          <a:spcPts val="800"/>
                        </a:spcAft>
                      </a:pPr>
                      <a:r>
                        <a:rPr lang="en-US" sz="1200">
                          <a:effectLst/>
                        </a:rPr>
                        <a:t> </a:t>
                      </a:r>
                      <a:endParaRPr lang="en-US" sz="1200">
                        <a:effectLst/>
                        <a:latin typeface="Calibri"/>
                        <a:ea typeface="Calibri"/>
                        <a:cs typeface="Times New Roman"/>
                      </a:endParaRPr>
                    </a:p>
                  </a:txBody>
                  <a:tcPr marL="68580" marR="68580" marT="0" marB="0">
                    <a:solidFill>
                      <a:schemeClr val="bg1">
                        <a:lumMod val="50000"/>
                      </a:schemeClr>
                    </a:solidFill>
                  </a:tcPr>
                </a:tc>
                <a:extLst>
                  <a:ext uri="{0D108BD9-81ED-4DB2-BD59-A6C34878D82A}">
                    <a16:rowId xmlns:a16="http://schemas.microsoft.com/office/drawing/2014/main" val="10007"/>
                  </a:ext>
                </a:extLst>
              </a:tr>
              <a:tr h="299357">
                <a:tc>
                  <a:txBody>
                    <a:bodyPr/>
                    <a:lstStyle/>
                    <a:p>
                      <a:pPr marL="0" marR="0" algn="ctr">
                        <a:lnSpc>
                          <a:spcPct val="107000"/>
                        </a:lnSpc>
                        <a:spcBef>
                          <a:spcPts val="0"/>
                        </a:spcBef>
                        <a:spcAft>
                          <a:spcPts val="800"/>
                        </a:spcAft>
                      </a:pPr>
                      <a:r>
                        <a:rPr lang="en-US" sz="1200">
                          <a:effectLst/>
                        </a:rPr>
                        <a:t>1215 (n=39)</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dirty="0">
                          <a:effectLst/>
                        </a:rPr>
                        <a:t>94.74% (36/38)*</a:t>
                      </a:r>
                    </a:p>
                  </a:txBody>
                  <a:tcPr marL="68580" marR="68580" marT="0" marB="0"/>
                </a:tc>
                <a:tc>
                  <a:txBody>
                    <a:bodyPr/>
                    <a:lstStyle/>
                    <a:p>
                      <a:pPr marL="0" marR="0" algn="ctr">
                        <a:lnSpc>
                          <a:spcPct val="107000"/>
                        </a:lnSpc>
                        <a:spcBef>
                          <a:spcPts val="0"/>
                        </a:spcBef>
                        <a:spcAft>
                          <a:spcPts val="800"/>
                        </a:spcAft>
                      </a:pPr>
                      <a:r>
                        <a:rPr lang="en-US" sz="1200" dirty="0">
                          <a:effectLst/>
                        </a:rPr>
                        <a:t>94.44% (34/36)</a:t>
                      </a:r>
                    </a:p>
                  </a:txBody>
                  <a:tcPr marL="68580" marR="68580" marT="0" marB="0"/>
                </a:tc>
                <a:tc>
                  <a:txBody>
                    <a:bodyPr/>
                    <a:lstStyle/>
                    <a:p>
                      <a:pPr marL="0" marR="0" algn="ctr">
                        <a:lnSpc>
                          <a:spcPct val="107000"/>
                        </a:lnSpc>
                        <a:spcBef>
                          <a:spcPts val="0"/>
                        </a:spcBef>
                        <a:spcAft>
                          <a:spcPts val="800"/>
                        </a:spcAft>
                      </a:pPr>
                      <a:r>
                        <a:rPr lang="en-US" sz="1200">
                          <a:effectLst/>
                        </a:rPr>
                        <a:t>100% (2/2)</a:t>
                      </a:r>
                      <a:endParaRPr lang="en-US" sz="120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r>
                        <a:rPr lang="en-US" sz="1200">
                          <a:effectLst/>
                        </a:rPr>
                        <a:t>100% (2/2)</a:t>
                      </a:r>
                      <a:endParaRPr lang="en-US" sz="120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solidFill>
                      <a:schemeClr val="bg1">
                        <a:lumMod val="50000"/>
                      </a:schemeClr>
                    </a:solidFill>
                  </a:tcPr>
                </a:tc>
                <a:tc>
                  <a:txBody>
                    <a:bodyPr/>
                    <a:lstStyle/>
                    <a:p>
                      <a:pPr marL="0" marR="0" algn="ctr">
                        <a:lnSpc>
                          <a:spcPct val="107000"/>
                        </a:lnSpc>
                        <a:spcBef>
                          <a:spcPts val="0"/>
                        </a:spcBef>
                        <a:spcAft>
                          <a:spcPts val="800"/>
                        </a:spcAft>
                      </a:pPr>
                      <a:r>
                        <a:rPr lang="en-US" sz="1200">
                          <a:effectLst/>
                        </a:rPr>
                        <a:t> </a:t>
                      </a:r>
                      <a:endParaRPr lang="en-US" sz="1200">
                        <a:effectLst/>
                        <a:latin typeface="Calibri"/>
                        <a:ea typeface="Calibri"/>
                        <a:cs typeface="Times New Roman"/>
                      </a:endParaRPr>
                    </a:p>
                  </a:txBody>
                  <a:tcPr marL="68580" marR="68580" marT="0" marB="0">
                    <a:solidFill>
                      <a:schemeClr val="bg1">
                        <a:lumMod val="50000"/>
                      </a:schemeClr>
                    </a:solidFill>
                  </a:tcPr>
                </a:tc>
                <a:extLst>
                  <a:ext uri="{0D108BD9-81ED-4DB2-BD59-A6C34878D82A}">
                    <a16:rowId xmlns:a16="http://schemas.microsoft.com/office/drawing/2014/main" val="10008"/>
                  </a:ext>
                </a:extLst>
              </a:tr>
              <a:tr h="299357">
                <a:tc>
                  <a:txBody>
                    <a:bodyPr/>
                    <a:lstStyle/>
                    <a:p>
                      <a:pPr marL="0" marR="0" algn="ctr">
                        <a:lnSpc>
                          <a:spcPct val="107000"/>
                        </a:lnSpc>
                        <a:spcBef>
                          <a:spcPts val="0"/>
                        </a:spcBef>
                        <a:spcAft>
                          <a:spcPts val="800"/>
                        </a:spcAft>
                      </a:pPr>
                      <a:r>
                        <a:rPr lang="en-US" sz="1200">
                          <a:effectLst/>
                        </a:rPr>
                        <a:t>0516 (n=41)</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97.56 % (40/41)</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96.55% (28/29)</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100% (12/12)</a:t>
                      </a:r>
                      <a:endParaRPr lang="en-US" sz="120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r>
                        <a:rPr lang="en-US" sz="1200">
                          <a:effectLst/>
                        </a:rPr>
                        <a:t>100% (12/12)</a:t>
                      </a:r>
                      <a:endParaRPr lang="en-US" sz="120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solidFill>
                      <a:schemeClr val="bg1">
                        <a:lumMod val="50000"/>
                      </a:schemeClr>
                    </a:solidFill>
                  </a:tcPr>
                </a:tc>
                <a:tc>
                  <a:txBody>
                    <a:bodyPr/>
                    <a:lstStyle/>
                    <a:p>
                      <a:pPr marL="0" marR="0" algn="ctr">
                        <a:lnSpc>
                          <a:spcPct val="107000"/>
                        </a:lnSpc>
                        <a:spcBef>
                          <a:spcPts val="0"/>
                        </a:spcBef>
                        <a:spcAft>
                          <a:spcPts val="800"/>
                        </a:spcAft>
                      </a:pPr>
                      <a:r>
                        <a:rPr lang="en-US" sz="1200">
                          <a:effectLst/>
                        </a:rPr>
                        <a:t> </a:t>
                      </a:r>
                      <a:endParaRPr lang="en-US" sz="1200">
                        <a:effectLst/>
                        <a:latin typeface="Calibri"/>
                        <a:ea typeface="Calibri"/>
                        <a:cs typeface="Times New Roman"/>
                      </a:endParaRPr>
                    </a:p>
                  </a:txBody>
                  <a:tcPr marL="68580" marR="68580" marT="0" marB="0">
                    <a:solidFill>
                      <a:schemeClr val="bg1">
                        <a:lumMod val="50000"/>
                      </a:schemeClr>
                    </a:solidFill>
                  </a:tcPr>
                </a:tc>
                <a:extLst>
                  <a:ext uri="{0D108BD9-81ED-4DB2-BD59-A6C34878D82A}">
                    <a16:rowId xmlns:a16="http://schemas.microsoft.com/office/drawing/2014/main" val="10009"/>
                  </a:ext>
                </a:extLst>
              </a:tr>
              <a:tr h="299357">
                <a:tc>
                  <a:txBody>
                    <a:bodyPr/>
                    <a:lstStyle/>
                    <a:p>
                      <a:pPr marL="0" marR="0" algn="ctr">
                        <a:lnSpc>
                          <a:spcPct val="107000"/>
                        </a:lnSpc>
                        <a:spcBef>
                          <a:spcPts val="0"/>
                        </a:spcBef>
                        <a:spcAft>
                          <a:spcPts val="800"/>
                        </a:spcAft>
                      </a:pPr>
                      <a:r>
                        <a:rPr lang="en-US" sz="1200" dirty="0">
                          <a:effectLst/>
                        </a:rPr>
                        <a:t>1216 (n=40)</a:t>
                      </a:r>
                    </a:p>
                  </a:txBody>
                  <a:tcPr marL="68580" marR="68580" marT="0" marB="0"/>
                </a:tc>
                <a:tc>
                  <a:txBody>
                    <a:bodyPr/>
                    <a:lstStyle/>
                    <a:p>
                      <a:pPr marL="0" marR="0" algn="ctr">
                        <a:lnSpc>
                          <a:spcPct val="107000"/>
                        </a:lnSpc>
                        <a:spcBef>
                          <a:spcPts val="0"/>
                        </a:spcBef>
                        <a:spcAft>
                          <a:spcPts val="800"/>
                        </a:spcAft>
                      </a:pPr>
                      <a:r>
                        <a:rPr lang="en-US" sz="1200" dirty="0">
                          <a:effectLst/>
                        </a:rPr>
                        <a:t>92.68% (38/41)*</a:t>
                      </a:r>
                      <a:endParaRPr lang="en-US" sz="12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dirty="0">
                          <a:effectLst/>
                        </a:rPr>
                        <a:t>91.89% (34/37)</a:t>
                      </a:r>
                      <a:endParaRPr lang="en-US" sz="12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100% (4/4)</a:t>
                      </a:r>
                      <a:endParaRPr lang="en-US" sz="120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r>
                        <a:rPr lang="en-US" sz="1200">
                          <a:effectLst/>
                        </a:rPr>
                        <a:t>100% (4/4) </a:t>
                      </a:r>
                      <a:endParaRPr lang="en-US" sz="120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solidFill>
                      <a:schemeClr val="bg1">
                        <a:lumMod val="50000"/>
                      </a:schemeClr>
                    </a:solidFill>
                  </a:tcPr>
                </a:tc>
                <a:tc>
                  <a:txBody>
                    <a:bodyPr/>
                    <a:lstStyle/>
                    <a:p>
                      <a:pPr marL="0" marR="0" algn="ctr">
                        <a:lnSpc>
                          <a:spcPct val="107000"/>
                        </a:lnSpc>
                        <a:spcBef>
                          <a:spcPts val="0"/>
                        </a:spcBef>
                        <a:spcAft>
                          <a:spcPts val="800"/>
                        </a:spcAft>
                      </a:pPr>
                      <a:r>
                        <a:rPr lang="en-US" sz="1200" dirty="0">
                          <a:effectLst/>
                        </a:rPr>
                        <a:t> </a:t>
                      </a:r>
                      <a:endParaRPr lang="en-US" sz="1200" dirty="0">
                        <a:effectLst/>
                        <a:latin typeface="Calibri"/>
                        <a:ea typeface="Calibri"/>
                        <a:cs typeface="Times New Roman"/>
                      </a:endParaRPr>
                    </a:p>
                  </a:txBody>
                  <a:tcPr marL="68580" marR="68580" marT="0" marB="0">
                    <a:solidFill>
                      <a:schemeClr val="bg1">
                        <a:lumMod val="50000"/>
                      </a:schemeClr>
                    </a:solidFill>
                  </a:tcPr>
                </a:tc>
                <a:extLst>
                  <a:ext uri="{0D108BD9-81ED-4DB2-BD59-A6C34878D82A}">
                    <a16:rowId xmlns:a16="http://schemas.microsoft.com/office/drawing/2014/main" val="10010"/>
                  </a:ext>
                </a:extLst>
              </a:tr>
              <a:tr h="299357">
                <a:tc>
                  <a:txBody>
                    <a:bodyPr/>
                    <a:lstStyle/>
                    <a:p>
                      <a:pPr marL="0" marR="0" algn="ctr">
                        <a:lnSpc>
                          <a:spcPct val="107000"/>
                        </a:lnSpc>
                        <a:spcBef>
                          <a:spcPts val="0"/>
                        </a:spcBef>
                        <a:spcAft>
                          <a:spcPts val="800"/>
                        </a:spcAft>
                      </a:pPr>
                      <a:r>
                        <a:rPr lang="en-US" sz="1200" dirty="0">
                          <a:effectLst/>
                        </a:rPr>
                        <a:t>0517 (n=50)</a:t>
                      </a:r>
                      <a:endParaRPr lang="en-US" sz="12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96% (48/50)</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92% (46/50)</a:t>
                      </a:r>
                      <a:endParaRPr lang="en-US" sz="120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a:effectLst/>
                        </a:rPr>
                        <a:t>100% (13/13)</a:t>
                      </a:r>
                      <a:endParaRPr lang="en-US" sz="120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r>
                        <a:rPr lang="en-US" sz="1200">
                          <a:effectLst/>
                        </a:rPr>
                        <a:t>100% (13/13)</a:t>
                      </a:r>
                      <a:endParaRPr lang="en-US" sz="120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solidFill>
                      <a:schemeClr val="bg1">
                        <a:lumMod val="50000"/>
                      </a:schemeClr>
                    </a:solidFill>
                  </a:tcPr>
                </a:tc>
                <a:tc>
                  <a:txBody>
                    <a:bodyPr/>
                    <a:lstStyle/>
                    <a:p>
                      <a:pPr marL="0" marR="0" algn="ctr">
                        <a:lnSpc>
                          <a:spcPct val="107000"/>
                        </a:lnSpc>
                        <a:spcBef>
                          <a:spcPts val="0"/>
                        </a:spcBef>
                        <a:spcAft>
                          <a:spcPts val="800"/>
                        </a:spcAft>
                      </a:pPr>
                      <a:r>
                        <a:rPr lang="en-US" sz="1200" dirty="0">
                          <a:effectLst/>
                        </a:rPr>
                        <a:t>100% (4/4)</a:t>
                      </a:r>
                      <a:endParaRPr lang="en-US" sz="1200" dirty="0">
                        <a:effectLst/>
                        <a:latin typeface="Calibri"/>
                        <a:ea typeface="Calibri"/>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11"/>
                  </a:ext>
                </a:extLst>
              </a:tr>
              <a:tr h="299357">
                <a:tc>
                  <a:txBody>
                    <a:bodyPr/>
                    <a:lstStyle/>
                    <a:p>
                      <a:pPr marL="0" marR="0" algn="ctr">
                        <a:lnSpc>
                          <a:spcPct val="107000"/>
                        </a:lnSpc>
                        <a:spcBef>
                          <a:spcPts val="0"/>
                        </a:spcBef>
                        <a:spcAft>
                          <a:spcPts val="800"/>
                        </a:spcAft>
                      </a:pPr>
                      <a:r>
                        <a:rPr lang="en-US" sz="1200" dirty="0">
                          <a:effectLst/>
                        </a:rPr>
                        <a:t>1217 (n=27)</a:t>
                      </a:r>
                      <a:endParaRPr lang="en-US" sz="12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dirty="0">
                          <a:effectLst/>
                        </a:rPr>
                        <a:t>100.0% (27/27)</a:t>
                      </a:r>
                      <a:endParaRPr lang="en-US" sz="12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dirty="0">
                          <a:effectLst/>
                        </a:rPr>
                        <a:t>100.0% (26/26)</a:t>
                      </a:r>
                      <a:endParaRPr lang="en-US" sz="12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800"/>
                        </a:spcAft>
                      </a:pPr>
                      <a:r>
                        <a:rPr lang="en-US" sz="1200" dirty="0">
                          <a:effectLst/>
                        </a:rPr>
                        <a:t>100% (1/1)</a:t>
                      </a:r>
                      <a:endParaRPr lang="en-US" sz="1200" dirty="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r>
                        <a:rPr lang="en-US" sz="1200" dirty="0">
                          <a:effectLst/>
                        </a:rPr>
                        <a:t>100% (1/1)</a:t>
                      </a:r>
                      <a:endParaRPr lang="en-US" sz="1200" dirty="0">
                        <a:effectLst/>
                        <a:latin typeface="Calibri"/>
                        <a:ea typeface="Calibri"/>
                        <a:cs typeface="Times New Roman"/>
                      </a:endParaRPr>
                    </a:p>
                  </a:txBody>
                  <a:tcPr marL="68580" marR="68580" marT="0" marB="0">
                    <a:solidFill>
                      <a:schemeClr val="accent1">
                        <a:lumMod val="60000"/>
                        <a:lumOff val="40000"/>
                      </a:schemeClr>
                    </a:solidFill>
                  </a:tcPr>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solidFill>
                      <a:schemeClr val="bg1">
                        <a:lumMod val="50000"/>
                      </a:schemeClr>
                    </a:solidFill>
                  </a:tcPr>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solidFill>
                      <a:schemeClr val="bg1">
                        <a:lumMod val="50000"/>
                      </a:schemeClr>
                    </a:solidFill>
                  </a:tcPr>
                </a:tc>
                <a:extLst>
                  <a:ext uri="{0D108BD9-81ED-4DB2-BD59-A6C34878D82A}">
                    <a16:rowId xmlns:a16="http://schemas.microsoft.com/office/drawing/2014/main" val="10012"/>
                  </a:ext>
                </a:extLst>
              </a:tr>
              <a:tr h="299357">
                <a:tc>
                  <a:txBody>
                    <a:bodyPr/>
                    <a:lstStyle/>
                    <a:p>
                      <a:pPr marL="0" marR="0" algn="ctr">
                        <a:lnSpc>
                          <a:spcPct val="107000"/>
                        </a:lnSpc>
                        <a:spcBef>
                          <a:spcPts val="0"/>
                        </a:spcBef>
                        <a:spcAft>
                          <a:spcPts val="800"/>
                        </a:spcAft>
                      </a:pPr>
                      <a:r>
                        <a:rPr lang="en-US" sz="1200" dirty="0">
                          <a:effectLst/>
                          <a:latin typeface="Calibri"/>
                          <a:ea typeface="Calibri"/>
                          <a:cs typeface="Times New Roman"/>
                        </a:rPr>
                        <a:t>0518 (n-53)</a:t>
                      </a:r>
                    </a:p>
                  </a:txBody>
                  <a:tcPr marL="68580" marR="68580" marT="0" marB="0" anchor="ctr"/>
                </a:tc>
                <a:tc>
                  <a:txBody>
                    <a:bodyPr/>
                    <a:lstStyle/>
                    <a:p>
                      <a:pPr marL="0" marR="0" algn="ctr">
                        <a:lnSpc>
                          <a:spcPct val="107000"/>
                        </a:lnSpc>
                        <a:spcBef>
                          <a:spcPts val="0"/>
                        </a:spcBef>
                        <a:spcAft>
                          <a:spcPts val="800"/>
                        </a:spcAft>
                      </a:pPr>
                      <a:r>
                        <a:rPr lang="en-US" sz="1200" dirty="0">
                          <a:effectLst/>
                          <a:latin typeface="Calibri"/>
                          <a:ea typeface="Calibri"/>
                          <a:cs typeface="Times New Roman"/>
                        </a:rPr>
                        <a:t>94.34% (50/53)</a:t>
                      </a:r>
                    </a:p>
                  </a:txBody>
                  <a:tcPr marL="68580" marR="68580" marT="0" marB="0" anchor="ctr"/>
                </a:tc>
                <a:tc>
                  <a:txBody>
                    <a:bodyPr/>
                    <a:lstStyle/>
                    <a:p>
                      <a:pPr marL="0" marR="0" algn="ctr">
                        <a:lnSpc>
                          <a:spcPct val="107000"/>
                        </a:lnSpc>
                        <a:spcBef>
                          <a:spcPts val="0"/>
                        </a:spcBef>
                        <a:spcAft>
                          <a:spcPts val="800"/>
                        </a:spcAft>
                      </a:pPr>
                      <a:r>
                        <a:rPr lang="en-US" sz="1200" dirty="0">
                          <a:effectLst/>
                          <a:latin typeface="Calibri"/>
                          <a:ea typeface="Calibri"/>
                          <a:cs typeface="Times New Roman"/>
                        </a:rPr>
                        <a:t>94.29% (33/35)</a:t>
                      </a:r>
                    </a:p>
                  </a:txBody>
                  <a:tcPr marL="68580" marR="68580" marT="0" marB="0" anchor="ctr"/>
                </a:tc>
                <a:tc>
                  <a:txBody>
                    <a:bodyPr/>
                    <a:lstStyle/>
                    <a:p>
                      <a:pPr marL="0" marR="0" algn="ctr">
                        <a:lnSpc>
                          <a:spcPct val="107000"/>
                        </a:lnSpc>
                        <a:spcBef>
                          <a:spcPts val="0"/>
                        </a:spcBef>
                        <a:spcAft>
                          <a:spcPts val="800"/>
                        </a:spcAft>
                      </a:pPr>
                      <a:r>
                        <a:rPr lang="en-US" sz="1200" dirty="0">
                          <a:effectLst/>
                          <a:latin typeface="Calibri"/>
                          <a:ea typeface="Calibri"/>
                          <a:cs typeface="Times New Roman"/>
                        </a:rPr>
                        <a:t>95.24%</a:t>
                      </a:r>
                      <a:r>
                        <a:rPr lang="en-US" sz="1200" baseline="0" dirty="0">
                          <a:effectLst/>
                          <a:latin typeface="Calibri"/>
                          <a:ea typeface="Calibri"/>
                          <a:cs typeface="Times New Roman"/>
                        </a:rPr>
                        <a:t> (20/21)</a:t>
                      </a:r>
                      <a:endParaRPr lang="en-US" sz="1200" dirty="0">
                        <a:effectLst/>
                        <a:latin typeface="Calibri"/>
                        <a:ea typeface="Calibri"/>
                        <a:cs typeface="Times New Roman"/>
                      </a:endParaRPr>
                    </a:p>
                  </a:txBody>
                  <a:tcPr marL="68580" marR="68580" marT="0" marB="0" anchor="ctr">
                    <a:solidFill>
                      <a:schemeClr val="accent1">
                        <a:lumMod val="60000"/>
                        <a:lumOff val="40000"/>
                      </a:schemeClr>
                    </a:solidFill>
                  </a:tcPr>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nchor="ctr">
                    <a:solidFill>
                      <a:schemeClr val="accent1">
                        <a:lumMod val="60000"/>
                        <a:lumOff val="40000"/>
                      </a:schemeClr>
                    </a:solidFill>
                  </a:tcPr>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nchor="ctr">
                    <a:solidFill>
                      <a:schemeClr val="bg1">
                        <a:lumMod val="50000"/>
                      </a:schemeClr>
                    </a:solidFill>
                  </a:tcPr>
                </a:tc>
                <a:tc>
                  <a:txBody>
                    <a:bodyPr/>
                    <a:lstStyle/>
                    <a:p>
                      <a:pPr marL="0" marR="0" algn="ctr">
                        <a:lnSpc>
                          <a:spcPct val="107000"/>
                        </a:lnSpc>
                        <a:spcBef>
                          <a:spcPts val="0"/>
                        </a:spcBef>
                        <a:spcAft>
                          <a:spcPts val="800"/>
                        </a:spcAft>
                      </a:pPr>
                      <a:endParaRPr lang="en-US" sz="1200" dirty="0">
                        <a:effectLst/>
                        <a:latin typeface="Calibri"/>
                        <a:ea typeface="Calibri"/>
                        <a:cs typeface="Times New Roman"/>
                      </a:endParaRPr>
                    </a:p>
                  </a:txBody>
                  <a:tcPr marL="68580" marR="68580" marT="0" marB="0" anchor="ctr">
                    <a:solidFill>
                      <a:schemeClr val="bg1">
                        <a:lumMod val="50000"/>
                      </a:schemeClr>
                    </a:solidFill>
                  </a:tcPr>
                </a:tc>
                <a:extLst>
                  <a:ext uri="{0D108BD9-81ED-4DB2-BD59-A6C34878D82A}">
                    <a16:rowId xmlns:a16="http://schemas.microsoft.com/office/drawing/2014/main" val="10013"/>
                  </a:ext>
                </a:extLst>
              </a:tr>
            </a:tbl>
          </a:graphicData>
        </a:graphic>
      </p:graphicFrame>
      <p:sp>
        <p:nvSpPr>
          <p:cNvPr id="5" name="Rectangle 4"/>
          <p:cNvSpPr/>
          <p:nvPr/>
        </p:nvSpPr>
        <p:spPr>
          <a:xfrm>
            <a:off x="2590800" y="1317391"/>
            <a:ext cx="1371600" cy="4724400"/>
          </a:xfrm>
          <a:prstGeom prst="rect">
            <a:avLst/>
          </a:prstGeom>
          <a:solidFill>
            <a:srgbClr val="FFFFCC">
              <a:alpha val="1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46680" y="6132674"/>
            <a:ext cx="4724400" cy="523220"/>
          </a:xfrm>
          <a:prstGeom prst="rect">
            <a:avLst/>
          </a:prstGeom>
          <a:noFill/>
        </p:spPr>
        <p:txBody>
          <a:bodyPr wrap="square" rtlCol="0">
            <a:spAutoFit/>
          </a:bodyPr>
          <a:lstStyle/>
          <a:p>
            <a:r>
              <a:rPr lang="en-US" sz="1600" dirty="0"/>
              <a:t>91.49% </a:t>
            </a:r>
          </a:p>
          <a:p>
            <a:r>
              <a:rPr lang="en-US" sz="1200" dirty="0"/>
              <a:t>(387 passed/423 graduates), Last 5 years</a:t>
            </a:r>
          </a:p>
        </p:txBody>
      </p:sp>
    </p:spTree>
    <p:extLst>
      <p:ext uri="{BB962C8B-B14F-4D97-AF65-F5344CB8AC3E}">
        <p14:creationId xmlns:p14="http://schemas.microsoft.com/office/powerpoint/2010/main" val="2464478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Pinning Ceremony</a:t>
            </a:r>
          </a:p>
        </p:txBody>
      </p:sp>
      <p:sp>
        <p:nvSpPr>
          <p:cNvPr id="3" name="Content Placeholder 2"/>
          <p:cNvSpPr>
            <a:spLocks noGrp="1"/>
          </p:cNvSpPr>
          <p:nvPr>
            <p:ph idx="1"/>
          </p:nvPr>
        </p:nvSpPr>
        <p:spPr/>
        <p:txBody>
          <a:bodyPr/>
          <a:lstStyle/>
          <a:p>
            <a:endParaRPr lang="en-US" dirty="0"/>
          </a:p>
        </p:txBody>
      </p:sp>
      <p:sp>
        <p:nvSpPr>
          <p:cNvPr id="4" name="AutoShape 2" descr="Image result for blinn nurs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blinn nurs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blinn nursi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2" name="Picture 8" descr="Image result for blinn nur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40611"/>
            <a:ext cx="7620000" cy="223837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blinn nurs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678987"/>
            <a:ext cx="3810000" cy="29908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48367" y="4297249"/>
            <a:ext cx="3346450" cy="1754326"/>
          </a:xfrm>
          <a:prstGeom prst="rect">
            <a:avLst/>
          </a:prstGeom>
          <a:noFill/>
          <a:ln>
            <a:solidFill>
              <a:schemeClr val="accent1"/>
            </a:solidFill>
          </a:ln>
        </p:spPr>
        <p:txBody>
          <a:bodyPr wrap="square" rtlCol="0">
            <a:spAutoFit/>
          </a:bodyPr>
          <a:lstStyle/>
          <a:p>
            <a:pPr algn="ctr"/>
            <a:r>
              <a:rPr lang="en-US" dirty="0"/>
              <a:t>The Pinning Ceremony is a symbolic welcoming of graduate nurses into the profession of nursing. The nurse is presented with a pin by a loved one, and recite a nurses pledge.</a:t>
            </a:r>
          </a:p>
        </p:txBody>
      </p:sp>
    </p:spTree>
    <p:extLst>
      <p:ext uri="{BB962C8B-B14F-4D97-AF65-F5344CB8AC3E}">
        <p14:creationId xmlns:p14="http://schemas.microsoft.com/office/powerpoint/2010/main" val="958502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RN Licensure</a:t>
            </a:r>
          </a:p>
        </p:txBody>
      </p:sp>
      <p:sp>
        <p:nvSpPr>
          <p:cNvPr id="4" name="Content Placeholder 2"/>
          <p:cNvSpPr txBox="1">
            <a:spLocks/>
          </p:cNvSpPr>
          <p:nvPr/>
        </p:nvSpPr>
        <p:spPr>
          <a:xfrm>
            <a:off x="465589" y="141763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National Council Licensure Examination (NCLEX-RN)</a:t>
            </a:r>
          </a:p>
          <a:p>
            <a:pPr lvl="1"/>
            <a:r>
              <a:rPr lang="en-US" dirty="0"/>
              <a:t>The NCLEX is developed to measure the minimum knowledge, skills, and abilities required to d</a:t>
            </a:r>
            <a:r>
              <a:rPr lang="en-US" i="1" dirty="0"/>
              <a:t>eliver safe, effective nursing care at the entry level</a:t>
            </a:r>
            <a:r>
              <a:rPr lang="en-US" dirty="0"/>
              <a:t>. </a:t>
            </a:r>
          </a:p>
          <a:p>
            <a:pPr lvl="1"/>
            <a:r>
              <a:rPr lang="en-US" dirty="0"/>
              <a:t>Computerized Adaptive Testing, </a:t>
            </a:r>
            <a:r>
              <a:rPr lang="en-US" u="sng" dirty="0"/>
              <a:t>minimum 75 questions- maximum of 265 questions</a:t>
            </a:r>
            <a:r>
              <a:rPr lang="en-US" dirty="0"/>
              <a:t> in a 6 hour time period</a:t>
            </a:r>
          </a:p>
          <a:p>
            <a:pPr lvl="1"/>
            <a:r>
              <a:rPr lang="en-US" dirty="0">
                <a:hlinkClick r:id="rId3"/>
              </a:rPr>
              <a:t>NCLEX Test Plan</a:t>
            </a:r>
            <a:endParaRPr lang="en-US" dirty="0"/>
          </a:p>
          <a:p>
            <a:endParaRPr lang="en-US" dirty="0"/>
          </a:p>
        </p:txBody>
      </p:sp>
    </p:spTree>
    <p:extLst>
      <p:ext uri="{BB962C8B-B14F-4D97-AF65-F5344CB8AC3E}">
        <p14:creationId xmlns:p14="http://schemas.microsoft.com/office/powerpoint/2010/main" val="29456025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You Can Start on NOW</a:t>
            </a:r>
          </a:p>
        </p:txBody>
      </p:sp>
      <p:sp>
        <p:nvSpPr>
          <p:cNvPr id="3" name="Content Placeholder 2"/>
          <p:cNvSpPr>
            <a:spLocks noGrp="1"/>
          </p:cNvSpPr>
          <p:nvPr>
            <p:ph idx="1"/>
          </p:nvPr>
        </p:nvSpPr>
        <p:spPr/>
        <p:txBody>
          <a:bodyPr>
            <a:normAutofit fontScale="77500" lnSpcReduction="20000"/>
          </a:bodyPr>
          <a:lstStyle/>
          <a:p>
            <a:r>
              <a:rPr lang="en-US" dirty="0"/>
              <a:t>Enroll at Blinn College</a:t>
            </a:r>
          </a:p>
          <a:p>
            <a:r>
              <a:rPr lang="en-US" dirty="0"/>
              <a:t>Speak to an Advisor- Amy Sireci (HSC) </a:t>
            </a:r>
            <a:r>
              <a:rPr lang="en-US" dirty="0">
                <a:hlinkClick r:id="rId3"/>
              </a:rPr>
              <a:t>amy.sireci@blinn.edu</a:t>
            </a:r>
            <a:endParaRPr lang="en-US" dirty="0"/>
          </a:p>
          <a:p>
            <a:r>
              <a:rPr lang="en-US" dirty="0"/>
              <a:t>Take Prerequisite Courses</a:t>
            </a:r>
          </a:p>
          <a:p>
            <a:r>
              <a:rPr lang="en-US" dirty="0"/>
              <a:t>Study for the ATI TEAS</a:t>
            </a:r>
          </a:p>
          <a:p>
            <a:r>
              <a:rPr lang="en-US" dirty="0"/>
              <a:t>Strengthen application: Take </a:t>
            </a:r>
            <a:r>
              <a:rPr lang="en-US" dirty="0" err="1"/>
              <a:t>Corequisite</a:t>
            </a:r>
            <a:r>
              <a:rPr lang="en-US" dirty="0"/>
              <a:t> (</a:t>
            </a:r>
            <a:r>
              <a:rPr lang="en-US" dirty="0" err="1"/>
              <a:t>Humanties</a:t>
            </a:r>
            <a:r>
              <a:rPr lang="en-US" dirty="0"/>
              <a:t> course), HPRS 2301- Pathophysiology</a:t>
            </a:r>
          </a:p>
          <a:p>
            <a:r>
              <a:rPr lang="en-US" dirty="0"/>
              <a:t>Find MMR, Varicella, Hepatitis B shot records (check with parents, elementary schools, old workplaces)</a:t>
            </a:r>
          </a:p>
          <a:p>
            <a:r>
              <a:rPr lang="en-US" dirty="0"/>
              <a:t>Restart Hepatitis B series if Quantitative Hepatitis B Surface Antibody is &lt;10</a:t>
            </a:r>
          </a:p>
          <a:p>
            <a:r>
              <a:rPr lang="en-US" dirty="0"/>
              <a:t>Get CPR (BLS) renewed if necessary</a:t>
            </a:r>
          </a:p>
        </p:txBody>
      </p:sp>
    </p:spTree>
    <p:extLst>
      <p:ext uri="{BB962C8B-B14F-4D97-AF65-F5344CB8AC3E}">
        <p14:creationId xmlns:p14="http://schemas.microsoft.com/office/powerpoint/2010/main" val="9523802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RELLIS Campus</a:t>
            </a:r>
          </a:p>
        </p:txBody>
      </p:sp>
      <p:sp>
        <p:nvSpPr>
          <p:cNvPr id="3" name="Content Placeholder 2"/>
          <p:cNvSpPr>
            <a:spLocks noGrp="1"/>
          </p:cNvSpPr>
          <p:nvPr>
            <p:ph idx="1"/>
          </p:nvPr>
        </p:nvSpPr>
        <p:spPr>
          <a:xfrm>
            <a:off x="430183" y="1434860"/>
            <a:ext cx="8229600" cy="4525963"/>
          </a:xfrm>
        </p:spPr>
        <p:txBody>
          <a:bodyPr/>
          <a:lstStyle/>
          <a:p>
            <a:r>
              <a:rPr lang="en-US" dirty="0"/>
              <a:t>Summer 2019- Moving to </a:t>
            </a:r>
            <a:r>
              <a:rPr lang="en-US" dirty="0">
                <a:hlinkClick r:id="rId3"/>
              </a:rPr>
              <a:t>RELLIS Campus</a:t>
            </a:r>
            <a:endParaRPr lang="en-US" dirty="0"/>
          </a:p>
          <a:p>
            <a:r>
              <a:rPr lang="en-US" dirty="0"/>
              <a:t>Fall 2019- Courses at RELLIS Campus</a:t>
            </a:r>
          </a:p>
          <a:p>
            <a:r>
              <a:rPr lang="en-US" dirty="0"/>
              <a:t>You will be a </a:t>
            </a:r>
            <a:r>
              <a:rPr lang="en-US" u="sng" dirty="0"/>
              <a:t>Blinn student</a:t>
            </a:r>
            <a:r>
              <a:rPr lang="en-US" dirty="0"/>
              <a:t>- just located on the RELLIS campus.</a:t>
            </a:r>
          </a:p>
        </p:txBody>
      </p:sp>
      <p:pic>
        <p:nvPicPr>
          <p:cNvPr id="5122" name="Picture 2" descr="RELL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4648200"/>
            <a:ext cx="6480518" cy="202516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Image result for RELL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Image result for RELLI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845859"/>
            <a:ext cx="3044825" cy="643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4465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5" name="Content Placeholder 2"/>
          <p:cNvSpPr>
            <a:spLocks noGrp="1"/>
          </p:cNvSpPr>
          <p:nvPr>
            <p:ph idx="1"/>
          </p:nvPr>
        </p:nvSpPr>
        <p:spPr>
          <a:xfrm>
            <a:off x="457200" y="1447800"/>
            <a:ext cx="8229600" cy="4525963"/>
          </a:xfrm>
        </p:spPr>
        <p:txBody>
          <a:bodyPr>
            <a:normAutofit lnSpcReduction="10000"/>
          </a:bodyPr>
          <a:lstStyle/>
          <a:p>
            <a:pPr marL="0" indent="0">
              <a:buNone/>
            </a:pPr>
            <a:r>
              <a:rPr lang="en-US" dirty="0"/>
              <a:t>Karla Ross</a:t>
            </a:r>
          </a:p>
          <a:p>
            <a:pPr marL="0" indent="0">
              <a:buNone/>
            </a:pPr>
            <a:r>
              <a:rPr lang="en-US" dirty="0"/>
              <a:t>Director, Associate Degree Nursing Program</a:t>
            </a:r>
          </a:p>
          <a:p>
            <a:pPr marL="0" indent="0">
              <a:buNone/>
            </a:pPr>
            <a:r>
              <a:rPr lang="en-US" dirty="0">
                <a:hlinkClick r:id="rId3"/>
              </a:rPr>
              <a:t>karla.ross@blinn.edu</a:t>
            </a:r>
            <a:r>
              <a:rPr lang="en-US" dirty="0"/>
              <a:t>, 979-691-2016</a:t>
            </a:r>
          </a:p>
          <a:p>
            <a:pPr marL="0" indent="0">
              <a:buNone/>
            </a:pPr>
            <a:endParaRPr lang="en-US" dirty="0"/>
          </a:p>
          <a:p>
            <a:pPr marL="0" indent="0">
              <a:buNone/>
            </a:pPr>
            <a:r>
              <a:rPr lang="en-US" dirty="0"/>
              <a:t>Cindy Manning </a:t>
            </a:r>
          </a:p>
          <a:p>
            <a:pPr marL="0" indent="0">
              <a:buNone/>
            </a:pPr>
            <a:r>
              <a:rPr lang="en-US" dirty="0"/>
              <a:t>Assistant Director, Associate Degree Nursing Program</a:t>
            </a:r>
          </a:p>
          <a:p>
            <a:pPr marL="0" indent="0">
              <a:buNone/>
            </a:pPr>
            <a:r>
              <a:rPr lang="en-US" dirty="0">
                <a:hlinkClick r:id="rId4"/>
              </a:rPr>
              <a:t>cindy.manning@blinn.edu</a:t>
            </a:r>
            <a:r>
              <a:rPr lang="en-US" dirty="0"/>
              <a:t>, 979-691-2035</a:t>
            </a:r>
          </a:p>
        </p:txBody>
      </p:sp>
    </p:spTree>
    <p:extLst>
      <p:ext uri="{BB962C8B-B14F-4D97-AF65-F5344CB8AC3E}">
        <p14:creationId xmlns:p14="http://schemas.microsoft.com/office/powerpoint/2010/main" val="1747173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 Placement Rates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63140073"/>
              </p:ext>
            </p:extLst>
          </p:nvPr>
        </p:nvGraphicFramePr>
        <p:xfrm>
          <a:off x="457199" y="1219199"/>
          <a:ext cx="8102689" cy="5160160"/>
        </p:xfrm>
        <a:graphic>
          <a:graphicData uri="http://schemas.openxmlformats.org/drawingml/2006/table">
            <a:tbl>
              <a:tblPr firstRow="1" firstCol="1" bandRow="1">
                <a:tableStyleId>{5C22544A-7EE6-4342-B048-85BDC9FD1C3A}</a:tableStyleId>
              </a:tblPr>
              <a:tblGrid>
                <a:gridCol w="873607">
                  <a:extLst>
                    <a:ext uri="{9D8B030D-6E8A-4147-A177-3AD203B41FA5}">
                      <a16:colId xmlns:a16="http://schemas.microsoft.com/office/drawing/2014/main" val="20000"/>
                    </a:ext>
                  </a:extLst>
                </a:gridCol>
                <a:gridCol w="790639">
                  <a:extLst>
                    <a:ext uri="{9D8B030D-6E8A-4147-A177-3AD203B41FA5}">
                      <a16:colId xmlns:a16="http://schemas.microsoft.com/office/drawing/2014/main" val="20001"/>
                    </a:ext>
                  </a:extLst>
                </a:gridCol>
                <a:gridCol w="878486">
                  <a:extLst>
                    <a:ext uri="{9D8B030D-6E8A-4147-A177-3AD203B41FA5}">
                      <a16:colId xmlns:a16="http://schemas.microsoft.com/office/drawing/2014/main" val="20002"/>
                    </a:ext>
                  </a:extLst>
                </a:gridCol>
                <a:gridCol w="1054185">
                  <a:extLst>
                    <a:ext uri="{9D8B030D-6E8A-4147-A177-3AD203B41FA5}">
                      <a16:colId xmlns:a16="http://schemas.microsoft.com/office/drawing/2014/main" val="20003"/>
                    </a:ext>
                  </a:extLst>
                </a:gridCol>
                <a:gridCol w="746484">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1473288">
                  <a:extLst>
                    <a:ext uri="{9D8B030D-6E8A-4147-A177-3AD203B41FA5}">
                      <a16:colId xmlns:a16="http://schemas.microsoft.com/office/drawing/2014/main" val="20006"/>
                    </a:ext>
                  </a:extLst>
                </a:gridCol>
                <a:gridCol w="533400">
                  <a:extLst>
                    <a:ext uri="{9D8B030D-6E8A-4147-A177-3AD203B41FA5}">
                      <a16:colId xmlns:a16="http://schemas.microsoft.com/office/drawing/2014/main" val="20007"/>
                    </a:ext>
                  </a:extLst>
                </a:gridCol>
                <a:gridCol w="1066800">
                  <a:extLst>
                    <a:ext uri="{9D8B030D-6E8A-4147-A177-3AD203B41FA5}">
                      <a16:colId xmlns:a16="http://schemas.microsoft.com/office/drawing/2014/main" val="20008"/>
                    </a:ext>
                  </a:extLst>
                </a:gridCol>
              </a:tblGrid>
              <a:tr h="286322">
                <a:tc>
                  <a:txBody>
                    <a:bodyPr/>
                    <a:lstStyle/>
                    <a:p>
                      <a:pPr marL="0" marR="0" algn="ctr">
                        <a:lnSpc>
                          <a:spcPct val="115000"/>
                        </a:lnSpc>
                        <a:spcBef>
                          <a:spcPts val="0"/>
                        </a:spcBef>
                        <a:spcAft>
                          <a:spcPts val="0"/>
                        </a:spcAft>
                      </a:pPr>
                      <a:r>
                        <a:rPr lang="en-US" sz="1000" dirty="0">
                          <a:effectLst/>
                        </a:rPr>
                        <a:t>A</a:t>
                      </a:r>
                      <a:endParaRPr lang="en-US" sz="1200" dirty="0">
                        <a:effectLst/>
                        <a:latin typeface="Calibri"/>
                        <a:ea typeface="Calibri"/>
                        <a:cs typeface="Times New Roman"/>
                      </a:endParaRPr>
                    </a:p>
                  </a:txBody>
                  <a:tcPr marL="54019" marR="54019" marT="0" marB="0" anchor="ctr"/>
                </a:tc>
                <a:tc>
                  <a:txBody>
                    <a:bodyPr/>
                    <a:lstStyle/>
                    <a:p>
                      <a:pPr marL="0" marR="0" algn="ctr">
                        <a:lnSpc>
                          <a:spcPct val="115000"/>
                        </a:lnSpc>
                        <a:spcBef>
                          <a:spcPts val="0"/>
                        </a:spcBef>
                        <a:spcAft>
                          <a:spcPts val="0"/>
                        </a:spcAft>
                      </a:pPr>
                      <a:r>
                        <a:rPr lang="en-US" sz="1000" dirty="0">
                          <a:effectLst/>
                        </a:rPr>
                        <a:t>B</a:t>
                      </a:r>
                      <a:endParaRPr lang="en-US" sz="1200" dirty="0">
                        <a:effectLst/>
                        <a:latin typeface="Calibri"/>
                        <a:ea typeface="Calibri"/>
                        <a:cs typeface="Times New Roman"/>
                      </a:endParaRPr>
                    </a:p>
                  </a:txBody>
                  <a:tcPr marL="54019" marR="54019" marT="0" marB="0" anchor="ctr"/>
                </a:tc>
                <a:tc>
                  <a:txBody>
                    <a:bodyPr/>
                    <a:lstStyle/>
                    <a:p>
                      <a:pPr marL="0" marR="0" algn="ctr">
                        <a:lnSpc>
                          <a:spcPct val="115000"/>
                        </a:lnSpc>
                        <a:spcBef>
                          <a:spcPts val="0"/>
                        </a:spcBef>
                        <a:spcAft>
                          <a:spcPts val="0"/>
                        </a:spcAft>
                      </a:pPr>
                      <a:r>
                        <a:rPr lang="en-US" sz="1000">
                          <a:effectLst/>
                        </a:rPr>
                        <a:t>C</a:t>
                      </a:r>
                      <a:endParaRPr lang="en-US" sz="1200">
                        <a:effectLst/>
                        <a:latin typeface="Calibri"/>
                        <a:ea typeface="Calibri"/>
                        <a:cs typeface="Times New Roman"/>
                      </a:endParaRPr>
                    </a:p>
                  </a:txBody>
                  <a:tcPr marL="54019" marR="54019" marT="0" marB="0" anchor="ctr"/>
                </a:tc>
                <a:tc>
                  <a:txBody>
                    <a:bodyPr/>
                    <a:lstStyle/>
                    <a:p>
                      <a:pPr marL="0" marR="0" algn="ctr">
                        <a:lnSpc>
                          <a:spcPct val="115000"/>
                        </a:lnSpc>
                        <a:spcBef>
                          <a:spcPts val="0"/>
                        </a:spcBef>
                        <a:spcAft>
                          <a:spcPts val="0"/>
                        </a:spcAft>
                      </a:pPr>
                      <a:r>
                        <a:rPr lang="en-US" sz="1000">
                          <a:effectLst/>
                        </a:rPr>
                        <a:t>D</a:t>
                      </a:r>
                      <a:endParaRPr lang="en-US" sz="1200">
                        <a:effectLst/>
                        <a:latin typeface="Calibri"/>
                        <a:ea typeface="Calibri"/>
                        <a:cs typeface="Times New Roman"/>
                      </a:endParaRPr>
                    </a:p>
                  </a:txBody>
                  <a:tcPr marL="54019" marR="54019" marT="0" marB="0" anchor="ctr"/>
                </a:tc>
                <a:tc>
                  <a:txBody>
                    <a:bodyPr/>
                    <a:lstStyle/>
                    <a:p>
                      <a:pPr marL="0" marR="0" algn="ctr">
                        <a:lnSpc>
                          <a:spcPct val="115000"/>
                        </a:lnSpc>
                        <a:spcBef>
                          <a:spcPts val="0"/>
                        </a:spcBef>
                        <a:spcAft>
                          <a:spcPts val="0"/>
                        </a:spcAft>
                      </a:pPr>
                      <a:r>
                        <a:rPr lang="en-US" sz="1000">
                          <a:effectLst/>
                        </a:rPr>
                        <a:t>E</a:t>
                      </a:r>
                      <a:endParaRPr lang="en-US" sz="1200">
                        <a:effectLst/>
                        <a:latin typeface="Calibri"/>
                        <a:ea typeface="Calibri"/>
                        <a:cs typeface="Times New Roman"/>
                      </a:endParaRPr>
                    </a:p>
                  </a:txBody>
                  <a:tcPr marL="54019" marR="54019" marT="0" marB="0" anchor="ctr"/>
                </a:tc>
                <a:tc>
                  <a:txBody>
                    <a:bodyPr/>
                    <a:lstStyle/>
                    <a:p>
                      <a:pPr marL="0" marR="0" algn="ctr">
                        <a:lnSpc>
                          <a:spcPct val="115000"/>
                        </a:lnSpc>
                        <a:spcBef>
                          <a:spcPts val="0"/>
                        </a:spcBef>
                        <a:spcAft>
                          <a:spcPts val="0"/>
                        </a:spcAft>
                      </a:pPr>
                      <a:r>
                        <a:rPr lang="en-US" sz="1000">
                          <a:effectLst/>
                        </a:rPr>
                        <a:t>F</a:t>
                      </a:r>
                      <a:endParaRPr lang="en-US" sz="1200">
                        <a:effectLst/>
                        <a:latin typeface="Calibri"/>
                        <a:ea typeface="Calibri"/>
                        <a:cs typeface="Times New Roman"/>
                      </a:endParaRPr>
                    </a:p>
                  </a:txBody>
                  <a:tcPr marL="54019" marR="54019" marT="0" marB="0" anchor="ctr"/>
                </a:tc>
                <a:tc>
                  <a:txBody>
                    <a:bodyPr/>
                    <a:lstStyle/>
                    <a:p>
                      <a:pPr marL="0" marR="0" algn="ctr">
                        <a:lnSpc>
                          <a:spcPct val="115000"/>
                        </a:lnSpc>
                        <a:spcBef>
                          <a:spcPts val="0"/>
                        </a:spcBef>
                        <a:spcAft>
                          <a:spcPts val="0"/>
                        </a:spcAft>
                      </a:pPr>
                      <a:r>
                        <a:rPr lang="en-US" sz="1000" dirty="0">
                          <a:effectLst/>
                        </a:rPr>
                        <a:t>G</a:t>
                      </a:r>
                      <a:endParaRPr lang="en-US" sz="1200" dirty="0">
                        <a:effectLst/>
                        <a:latin typeface="Calibri"/>
                        <a:ea typeface="Calibri"/>
                        <a:cs typeface="Times New Roman"/>
                      </a:endParaRPr>
                    </a:p>
                  </a:txBody>
                  <a:tcPr marL="54019" marR="54019" marT="0" marB="0" anchor="ctr"/>
                </a:tc>
                <a:tc>
                  <a:txBody>
                    <a:bodyPr/>
                    <a:lstStyle/>
                    <a:p>
                      <a:pPr marL="0" marR="0" algn="ctr">
                        <a:lnSpc>
                          <a:spcPct val="115000"/>
                        </a:lnSpc>
                        <a:spcBef>
                          <a:spcPts val="0"/>
                        </a:spcBef>
                        <a:spcAft>
                          <a:spcPts val="0"/>
                        </a:spcAft>
                      </a:pPr>
                      <a:r>
                        <a:rPr lang="en-US" sz="1000" dirty="0">
                          <a:effectLst/>
                        </a:rPr>
                        <a:t>H</a:t>
                      </a:r>
                      <a:endParaRPr lang="en-US" sz="1200" dirty="0">
                        <a:effectLst/>
                        <a:latin typeface="Calibri"/>
                        <a:ea typeface="Calibri"/>
                        <a:cs typeface="Times New Roman"/>
                      </a:endParaRPr>
                    </a:p>
                  </a:txBody>
                  <a:tcPr marL="54019" marR="54019" marT="0" marB="0" anchor="ctr"/>
                </a:tc>
                <a:tc>
                  <a:txBody>
                    <a:bodyPr/>
                    <a:lstStyle/>
                    <a:p>
                      <a:pPr marL="0" marR="0" algn="ctr">
                        <a:lnSpc>
                          <a:spcPct val="115000"/>
                        </a:lnSpc>
                        <a:spcBef>
                          <a:spcPts val="0"/>
                        </a:spcBef>
                        <a:spcAft>
                          <a:spcPts val="0"/>
                        </a:spcAft>
                      </a:pPr>
                      <a:r>
                        <a:rPr lang="en-US" sz="1000" dirty="0">
                          <a:effectLst/>
                        </a:rPr>
                        <a:t>I</a:t>
                      </a:r>
                      <a:endParaRPr lang="en-US" sz="1200" dirty="0">
                        <a:effectLst/>
                        <a:latin typeface="Calibri"/>
                        <a:ea typeface="Calibri"/>
                        <a:cs typeface="Times New Roman"/>
                      </a:endParaRPr>
                    </a:p>
                  </a:txBody>
                  <a:tcPr marL="54019" marR="54019" marT="0" marB="0" anchor="ctr"/>
                </a:tc>
                <a:extLst>
                  <a:ext uri="{0D108BD9-81ED-4DB2-BD59-A6C34878D82A}">
                    <a16:rowId xmlns:a16="http://schemas.microsoft.com/office/drawing/2014/main" val="10000"/>
                  </a:ext>
                </a:extLst>
              </a:tr>
              <a:tr h="722948">
                <a:tc>
                  <a:txBody>
                    <a:bodyPr/>
                    <a:lstStyle/>
                    <a:p>
                      <a:pPr marL="0" marR="0" algn="l">
                        <a:lnSpc>
                          <a:spcPct val="115000"/>
                        </a:lnSpc>
                        <a:spcBef>
                          <a:spcPts val="0"/>
                        </a:spcBef>
                        <a:spcAft>
                          <a:spcPts val="0"/>
                        </a:spcAft>
                      </a:pPr>
                      <a:r>
                        <a:rPr lang="en-US" sz="1000" dirty="0">
                          <a:effectLst/>
                        </a:rPr>
                        <a:t>Grad Year</a:t>
                      </a:r>
                      <a:endParaRPr lang="en-US" sz="1200" dirty="0">
                        <a:effectLst/>
                        <a:latin typeface="Calibri"/>
                        <a:ea typeface="Calibri"/>
                        <a:cs typeface="Times New Roman"/>
                      </a:endParaRPr>
                    </a:p>
                  </a:txBody>
                  <a:tcPr marL="54019" marR="54019" marT="0" marB="0" anchor="ctr"/>
                </a:tc>
                <a:tc>
                  <a:txBody>
                    <a:bodyPr/>
                    <a:lstStyle/>
                    <a:p>
                      <a:pPr marL="0" marR="0" algn="ctr">
                        <a:lnSpc>
                          <a:spcPct val="115000"/>
                        </a:lnSpc>
                        <a:spcBef>
                          <a:spcPts val="0"/>
                        </a:spcBef>
                        <a:spcAft>
                          <a:spcPts val="0"/>
                        </a:spcAft>
                      </a:pPr>
                      <a:r>
                        <a:rPr lang="en-US" sz="1000" b="1" dirty="0">
                          <a:effectLst/>
                        </a:rPr>
                        <a:t># of Grads in cohort</a:t>
                      </a:r>
                      <a:endParaRPr lang="en-US" sz="1200" b="1" dirty="0">
                        <a:effectLst/>
                        <a:latin typeface="Calibri"/>
                        <a:ea typeface="Calibri"/>
                        <a:cs typeface="Times New Roman"/>
                      </a:endParaRPr>
                    </a:p>
                  </a:txBody>
                  <a:tcPr marL="54019" marR="54019" marT="0" marB="0" anchor="ctr"/>
                </a:tc>
                <a:tc>
                  <a:txBody>
                    <a:bodyPr/>
                    <a:lstStyle/>
                    <a:p>
                      <a:pPr marL="0" marR="0" algn="ctr">
                        <a:lnSpc>
                          <a:spcPct val="115000"/>
                        </a:lnSpc>
                        <a:spcBef>
                          <a:spcPts val="0"/>
                        </a:spcBef>
                        <a:spcAft>
                          <a:spcPts val="0"/>
                        </a:spcAft>
                      </a:pPr>
                      <a:r>
                        <a:rPr lang="en-US" sz="1000" b="1" dirty="0">
                          <a:effectLst/>
                        </a:rPr>
                        <a:t># of Grads with known or Reported Status</a:t>
                      </a:r>
                      <a:endParaRPr lang="en-US" sz="1200" b="1" dirty="0">
                        <a:effectLst/>
                        <a:latin typeface="Calibri"/>
                        <a:ea typeface="Calibri"/>
                        <a:cs typeface="Times New Roman"/>
                      </a:endParaRPr>
                    </a:p>
                  </a:txBody>
                  <a:tcPr marL="54019" marR="54019" marT="0" marB="0" anchor="ctr"/>
                </a:tc>
                <a:tc>
                  <a:txBody>
                    <a:bodyPr/>
                    <a:lstStyle/>
                    <a:p>
                      <a:pPr marL="0" marR="0" algn="ctr">
                        <a:lnSpc>
                          <a:spcPct val="115000"/>
                        </a:lnSpc>
                        <a:spcBef>
                          <a:spcPts val="0"/>
                        </a:spcBef>
                        <a:spcAft>
                          <a:spcPts val="0"/>
                        </a:spcAft>
                      </a:pPr>
                      <a:r>
                        <a:rPr lang="en-US" sz="1000" b="1" dirty="0">
                          <a:effectLst/>
                        </a:rPr>
                        <a:t> Employed before 12 months*</a:t>
                      </a:r>
                      <a:endParaRPr lang="en-US" sz="1200" b="1" dirty="0">
                        <a:effectLst/>
                        <a:latin typeface="Calibri"/>
                        <a:ea typeface="Calibri"/>
                        <a:cs typeface="Times New Roman"/>
                      </a:endParaRPr>
                    </a:p>
                  </a:txBody>
                  <a:tcPr marL="54019" marR="54019" marT="0" marB="0" anchor="ctr"/>
                </a:tc>
                <a:tc>
                  <a:txBody>
                    <a:bodyPr/>
                    <a:lstStyle/>
                    <a:p>
                      <a:pPr marL="0" marR="0" algn="ctr">
                        <a:lnSpc>
                          <a:spcPct val="115000"/>
                        </a:lnSpc>
                        <a:spcBef>
                          <a:spcPts val="0"/>
                        </a:spcBef>
                        <a:spcAft>
                          <a:spcPts val="0"/>
                        </a:spcAft>
                      </a:pPr>
                      <a:r>
                        <a:rPr lang="en-US" sz="1000" b="1" dirty="0">
                          <a:effectLst/>
                        </a:rPr>
                        <a:t>% employed</a:t>
                      </a:r>
                      <a:endParaRPr lang="en-US" sz="1200" b="1" dirty="0">
                        <a:effectLst/>
                        <a:latin typeface="Calibri"/>
                        <a:ea typeface="Calibri"/>
                        <a:cs typeface="Times New Roman"/>
                      </a:endParaRPr>
                    </a:p>
                  </a:txBody>
                  <a:tcPr marL="54019" marR="54019" marT="0" marB="0" anchor="ctr"/>
                </a:tc>
                <a:tc>
                  <a:txBody>
                    <a:bodyPr/>
                    <a:lstStyle/>
                    <a:p>
                      <a:pPr marL="0" marR="0" algn="ctr">
                        <a:lnSpc>
                          <a:spcPct val="115000"/>
                        </a:lnSpc>
                        <a:spcBef>
                          <a:spcPts val="0"/>
                        </a:spcBef>
                        <a:spcAft>
                          <a:spcPts val="0"/>
                        </a:spcAft>
                      </a:pPr>
                      <a:r>
                        <a:rPr lang="en-US" sz="1000" b="1" dirty="0">
                          <a:effectLst/>
                        </a:rPr>
                        <a:t>INS Issues/</a:t>
                      </a:r>
                    </a:p>
                    <a:p>
                      <a:pPr marL="0" marR="0" algn="ctr">
                        <a:lnSpc>
                          <a:spcPct val="115000"/>
                        </a:lnSpc>
                        <a:spcBef>
                          <a:spcPts val="0"/>
                        </a:spcBef>
                        <a:spcAft>
                          <a:spcPts val="0"/>
                        </a:spcAft>
                      </a:pPr>
                      <a:r>
                        <a:rPr lang="en-US" sz="1000" b="1" dirty="0">
                          <a:effectLst/>
                        </a:rPr>
                        <a:t>green card status</a:t>
                      </a:r>
                      <a:endParaRPr lang="en-US" sz="1200" b="1" dirty="0">
                        <a:effectLst/>
                        <a:latin typeface="Calibri"/>
                        <a:ea typeface="Calibri"/>
                        <a:cs typeface="Times New Roman"/>
                      </a:endParaRPr>
                    </a:p>
                  </a:txBody>
                  <a:tcPr marL="54019" marR="54019" marT="0" marB="0" anchor="ctr"/>
                </a:tc>
                <a:tc>
                  <a:txBody>
                    <a:bodyPr/>
                    <a:lstStyle/>
                    <a:p>
                      <a:pPr marL="0" marR="0" algn="ctr">
                        <a:lnSpc>
                          <a:spcPct val="115000"/>
                        </a:lnSpc>
                        <a:spcBef>
                          <a:spcPts val="0"/>
                        </a:spcBef>
                        <a:spcAft>
                          <a:spcPts val="0"/>
                        </a:spcAft>
                      </a:pPr>
                      <a:r>
                        <a:rPr lang="en-US" sz="1000" b="1">
                          <a:effectLst/>
                        </a:rPr>
                        <a:t>Not Seeking employment</a:t>
                      </a:r>
                      <a:endParaRPr lang="en-US" sz="1200" b="1">
                        <a:effectLst/>
                        <a:latin typeface="Calibri"/>
                        <a:ea typeface="Calibri"/>
                        <a:cs typeface="Times New Roman"/>
                      </a:endParaRPr>
                    </a:p>
                  </a:txBody>
                  <a:tcPr marL="54019" marR="54019" marT="0" marB="0" anchor="ctr"/>
                </a:tc>
                <a:tc>
                  <a:txBody>
                    <a:bodyPr/>
                    <a:lstStyle/>
                    <a:p>
                      <a:pPr marL="0" marR="0" algn="ctr">
                        <a:lnSpc>
                          <a:spcPct val="115000"/>
                        </a:lnSpc>
                        <a:spcBef>
                          <a:spcPts val="0"/>
                        </a:spcBef>
                        <a:spcAft>
                          <a:spcPts val="0"/>
                        </a:spcAft>
                      </a:pPr>
                      <a:r>
                        <a:rPr lang="en-US" sz="1000" b="1">
                          <a:effectLst/>
                        </a:rPr>
                        <a:t>BON Issues</a:t>
                      </a:r>
                      <a:endParaRPr lang="en-US" sz="1200" b="1">
                        <a:effectLst/>
                        <a:latin typeface="Calibri"/>
                        <a:ea typeface="Calibri"/>
                        <a:cs typeface="Times New Roman"/>
                      </a:endParaRPr>
                    </a:p>
                  </a:txBody>
                  <a:tcPr marL="54019" marR="54019" marT="0" marB="0" anchor="ctr"/>
                </a:tc>
                <a:tc>
                  <a:txBody>
                    <a:bodyPr/>
                    <a:lstStyle/>
                    <a:p>
                      <a:pPr marL="0" marR="0" algn="ctr">
                        <a:lnSpc>
                          <a:spcPct val="115000"/>
                        </a:lnSpc>
                        <a:spcBef>
                          <a:spcPts val="0"/>
                        </a:spcBef>
                        <a:spcAft>
                          <a:spcPts val="0"/>
                        </a:spcAft>
                      </a:pPr>
                      <a:r>
                        <a:rPr lang="en-US" sz="1000" b="1" dirty="0">
                          <a:effectLst/>
                        </a:rPr>
                        <a:t>Eligible and seeking employment </a:t>
                      </a:r>
                      <a:endParaRPr lang="en-US" sz="1200" b="1" dirty="0">
                        <a:effectLst/>
                        <a:latin typeface="Calibri"/>
                        <a:ea typeface="Calibri"/>
                        <a:cs typeface="Times New Roman"/>
                      </a:endParaRPr>
                    </a:p>
                  </a:txBody>
                  <a:tcPr marL="54019" marR="54019" marT="0" marB="0" anchor="ctr"/>
                </a:tc>
                <a:extLst>
                  <a:ext uri="{0D108BD9-81ED-4DB2-BD59-A6C34878D82A}">
                    <a16:rowId xmlns:a16="http://schemas.microsoft.com/office/drawing/2014/main" val="10001"/>
                  </a:ext>
                </a:extLst>
              </a:tr>
              <a:tr h="204180">
                <a:tc>
                  <a:txBody>
                    <a:bodyPr/>
                    <a:lstStyle/>
                    <a:p>
                      <a:pPr marL="0" marR="0" algn="l">
                        <a:lnSpc>
                          <a:spcPct val="115000"/>
                        </a:lnSpc>
                        <a:spcBef>
                          <a:spcPts val="0"/>
                        </a:spcBef>
                        <a:spcAft>
                          <a:spcPts val="0"/>
                        </a:spcAft>
                      </a:pPr>
                      <a:r>
                        <a:rPr lang="en-US" sz="1000" dirty="0">
                          <a:effectLst/>
                        </a:rPr>
                        <a:t>2012 May</a:t>
                      </a:r>
                      <a:endParaRPr lang="en-US" sz="12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51</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47</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46</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98%</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1</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a:effectLst/>
                        </a:rPr>
                        <a:t> </a:t>
                      </a:r>
                      <a:endParaRPr lang="en-US" sz="180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100%</a:t>
                      </a:r>
                      <a:endParaRPr lang="en-US" sz="1800" dirty="0">
                        <a:effectLst/>
                        <a:latin typeface="Calibri"/>
                        <a:ea typeface="Calibri"/>
                        <a:cs typeface="Times New Roman"/>
                      </a:endParaRPr>
                    </a:p>
                  </a:txBody>
                  <a:tcPr marL="54019" marR="54019" marT="0" marB="0" anchor="b"/>
                </a:tc>
                <a:extLst>
                  <a:ext uri="{0D108BD9-81ED-4DB2-BD59-A6C34878D82A}">
                    <a16:rowId xmlns:a16="http://schemas.microsoft.com/office/drawing/2014/main" val="10002"/>
                  </a:ext>
                </a:extLst>
              </a:tr>
              <a:tr h="204180">
                <a:tc>
                  <a:txBody>
                    <a:bodyPr/>
                    <a:lstStyle/>
                    <a:p>
                      <a:pPr marL="0" marR="0" algn="l">
                        <a:lnSpc>
                          <a:spcPct val="115000"/>
                        </a:lnSpc>
                        <a:spcBef>
                          <a:spcPts val="0"/>
                        </a:spcBef>
                        <a:spcAft>
                          <a:spcPts val="0"/>
                        </a:spcAft>
                      </a:pPr>
                      <a:r>
                        <a:rPr lang="en-US" sz="1000">
                          <a:effectLst/>
                        </a:rPr>
                        <a:t>2012 Dec</a:t>
                      </a:r>
                      <a:endParaRPr lang="en-US" sz="120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a:effectLst/>
                        </a:rPr>
                        <a:t>42</a:t>
                      </a:r>
                      <a:endParaRPr lang="en-US" sz="180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39</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33</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85%</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a:effectLst/>
                        </a:rPr>
                        <a:t>2</a:t>
                      </a:r>
                      <a:endParaRPr lang="en-US" sz="180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3</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97%</a:t>
                      </a:r>
                      <a:endParaRPr lang="en-US" sz="1800" dirty="0">
                        <a:effectLst/>
                        <a:latin typeface="Calibri"/>
                        <a:ea typeface="Calibri"/>
                        <a:cs typeface="Times New Roman"/>
                      </a:endParaRPr>
                    </a:p>
                  </a:txBody>
                  <a:tcPr marL="54019" marR="54019" marT="0" marB="0" anchor="b"/>
                </a:tc>
                <a:extLst>
                  <a:ext uri="{0D108BD9-81ED-4DB2-BD59-A6C34878D82A}">
                    <a16:rowId xmlns:a16="http://schemas.microsoft.com/office/drawing/2014/main" val="10003"/>
                  </a:ext>
                </a:extLst>
              </a:tr>
              <a:tr h="204180">
                <a:tc>
                  <a:txBody>
                    <a:bodyPr/>
                    <a:lstStyle/>
                    <a:p>
                      <a:pPr marL="0" marR="0" algn="l">
                        <a:lnSpc>
                          <a:spcPct val="115000"/>
                        </a:lnSpc>
                        <a:spcBef>
                          <a:spcPts val="0"/>
                        </a:spcBef>
                        <a:spcAft>
                          <a:spcPts val="0"/>
                        </a:spcAft>
                      </a:pPr>
                      <a:r>
                        <a:rPr lang="en-US" sz="1000">
                          <a:effectLst/>
                        </a:rPr>
                        <a:t>2013 May</a:t>
                      </a:r>
                      <a:endParaRPr lang="en-US" sz="120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a:effectLst/>
                        </a:rPr>
                        <a:t>49</a:t>
                      </a:r>
                      <a:endParaRPr lang="en-US" sz="180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47</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45</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96%</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2</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a:effectLst/>
                        </a:rPr>
                        <a:t>96%</a:t>
                      </a:r>
                      <a:endParaRPr lang="en-US" sz="1800">
                        <a:effectLst/>
                        <a:latin typeface="Calibri"/>
                        <a:ea typeface="Calibri"/>
                        <a:cs typeface="Times New Roman"/>
                      </a:endParaRPr>
                    </a:p>
                  </a:txBody>
                  <a:tcPr marL="54019" marR="54019" marT="0" marB="0" anchor="b"/>
                </a:tc>
                <a:extLst>
                  <a:ext uri="{0D108BD9-81ED-4DB2-BD59-A6C34878D82A}">
                    <a16:rowId xmlns:a16="http://schemas.microsoft.com/office/drawing/2014/main" val="10004"/>
                  </a:ext>
                </a:extLst>
              </a:tr>
              <a:tr h="204180">
                <a:tc>
                  <a:txBody>
                    <a:bodyPr/>
                    <a:lstStyle/>
                    <a:p>
                      <a:pPr marL="0" marR="0" algn="l">
                        <a:lnSpc>
                          <a:spcPct val="115000"/>
                        </a:lnSpc>
                        <a:spcBef>
                          <a:spcPts val="0"/>
                        </a:spcBef>
                        <a:spcAft>
                          <a:spcPts val="0"/>
                        </a:spcAft>
                      </a:pPr>
                      <a:r>
                        <a:rPr lang="en-US" sz="1000">
                          <a:effectLst/>
                        </a:rPr>
                        <a:t>2013 Dec</a:t>
                      </a:r>
                      <a:endParaRPr lang="en-US" sz="120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a:effectLst/>
                        </a:rPr>
                        <a:t>46</a:t>
                      </a:r>
                      <a:endParaRPr lang="en-US" sz="180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45</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44</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98%</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a:effectLst/>
                        </a:rPr>
                        <a:t> </a:t>
                      </a:r>
                      <a:endParaRPr lang="en-US" sz="180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a:effectLst/>
                        </a:rPr>
                        <a:t>98%</a:t>
                      </a:r>
                      <a:endParaRPr lang="en-US" sz="1800">
                        <a:effectLst/>
                        <a:latin typeface="Calibri"/>
                        <a:ea typeface="Calibri"/>
                        <a:cs typeface="Times New Roman"/>
                      </a:endParaRPr>
                    </a:p>
                  </a:txBody>
                  <a:tcPr marL="54019" marR="54019" marT="0" marB="0" anchor="b"/>
                </a:tc>
                <a:extLst>
                  <a:ext uri="{0D108BD9-81ED-4DB2-BD59-A6C34878D82A}">
                    <a16:rowId xmlns:a16="http://schemas.microsoft.com/office/drawing/2014/main" val="10005"/>
                  </a:ext>
                </a:extLst>
              </a:tr>
              <a:tr h="204180">
                <a:tc>
                  <a:txBody>
                    <a:bodyPr/>
                    <a:lstStyle/>
                    <a:p>
                      <a:pPr marL="0" marR="0" algn="l">
                        <a:lnSpc>
                          <a:spcPct val="115000"/>
                        </a:lnSpc>
                        <a:spcBef>
                          <a:spcPts val="0"/>
                        </a:spcBef>
                        <a:spcAft>
                          <a:spcPts val="0"/>
                        </a:spcAft>
                      </a:pPr>
                      <a:r>
                        <a:rPr lang="en-US" sz="1000" dirty="0">
                          <a:effectLst/>
                        </a:rPr>
                        <a:t>2014 May</a:t>
                      </a:r>
                      <a:endParaRPr lang="en-US" sz="12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57</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52</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50</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96%</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2</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96%</a:t>
                      </a:r>
                      <a:endParaRPr lang="en-US" sz="1800" dirty="0">
                        <a:effectLst/>
                        <a:latin typeface="Calibri"/>
                        <a:ea typeface="Calibri"/>
                        <a:cs typeface="Times New Roman"/>
                      </a:endParaRPr>
                    </a:p>
                  </a:txBody>
                  <a:tcPr marL="54019" marR="54019" marT="0" marB="0" anchor="b"/>
                </a:tc>
                <a:extLst>
                  <a:ext uri="{0D108BD9-81ED-4DB2-BD59-A6C34878D82A}">
                    <a16:rowId xmlns:a16="http://schemas.microsoft.com/office/drawing/2014/main" val="10006"/>
                  </a:ext>
                </a:extLst>
              </a:tr>
              <a:tr h="179631">
                <a:tc>
                  <a:txBody>
                    <a:bodyPr/>
                    <a:lstStyle/>
                    <a:p>
                      <a:pPr marL="0" marR="0" algn="l" defTabSz="914400" rtl="0" eaLnBrk="1" latinLnBrk="0" hangingPunct="1">
                        <a:lnSpc>
                          <a:spcPct val="115000"/>
                        </a:lnSpc>
                        <a:spcBef>
                          <a:spcPts val="0"/>
                        </a:spcBef>
                        <a:spcAft>
                          <a:spcPts val="0"/>
                        </a:spcAft>
                      </a:pPr>
                      <a:r>
                        <a:rPr lang="en-US" sz="1000" b="1" kern="1200" dirty="0">
                          <a:solidFill>
                            <a:schemeClr val="lt1"/>
                          </a:solidFill>
                          <a:effectLst/>
                          <a:latin typeface="+mn-lt"/>
                          <a:ea typeface="+mn-ea"/>
                          <a:cs typeface="+mn-cs"/>
                        </a:rPr>
                        <a:t>2014 Dec</a:t>
                      </a:r>
                    </a:p>
                  </a:txBody>
                  <a:tcPr marL="54019" marR="54019" marT="0" marB="0" anchor="b"/>
                </a:tc>
                <a:tc>
                  <a:txBody>
                    <a:bodyPr/>
                    <a:lstStyle/>
                    <a:p>
                      <a:pPr marL="0" marR="0" algn="ctr" defTabSz="914400" rtl="0" eaLnBrk="1" latinLnBrk="0" hangingPunct="1">
                        <a:lnSpc>
                          <a:spcPct val="115000"/>
                        </a:lnSpc>
                        <a:spcBef>
                          <a:spcPts val="0"/>
                        </a:spcBef>
                        <a:spcAft>
                          <a:spcPts val="0"/>
                        </a:spcAft>
                      </a:pPr>
                      <a:r>
                        <a:rPr lang="en-US" sz="1200" kern="1200" dirty="0">
                          <a:solidFill>
                            <a:schemeClr val="dk1"/>
                          </a:solidFill>
                          <a:effectLst/>
                          <a:latin typeface="+mn-lt"/>
                          <a:ea typeface="+mn-ea"/>
                          <a:cs typeface="+mn-cs"/>
                        </a:rPr>
                        <a:t>44</a:t>
                      </a:r>
                    </a:p>
                  </a:txBody>
                  <a:tcPr marL="54019" marR="54019" marT="0" marB="0" anchor="b"/>
                </a:tc>
                <a:tc>
                  <a:txBody>
                    <a:bodyPr/>
                    <a:lstStyle/>
                    <a:p>
                      <a:pPr marL="0" marR="0" algn="ctr" defTabSz="914400" rtl="0" eaLnBrk="1" latinLnBrk="0" hangingPunct="1">
                        <a:lnSpc>
                          <a:spcPct val="115000"/>
                        </a:lnSpc>
                        <a:spcBef>
                          <a:spcPts val="0"/>
                        </a:spcBef>
                        <a:spcAft>
                          <a:spcPts val="0"/>
                        </a:spcAft>
                      </a:pPr>
                      <a:r>
                        <a:rPr lang="en-US" sz="1200" kern="1200" dirty="0">
                          <a:solidFill>
                            <a:schemeClr val="dk1"/>
                          </a:solidFill>
                          <a:effectLst/>
                          <a:latin typeface="+mn-lt"/>
                          <a:ea typeface="+mn-ea"/>
                          <a:cs typeface="+mn-cs"/>
                        </a:rPr>
                        <a:t>41</a:t>
                      </a:r>
                    </a:p>
                  </a:txBody>
                  <a:tcPr marL="54019" marR="54019" marT="0" marB="0" anchor="b"/>
                </a:tc>
                <a:tc>
                  <a:txBody>
                    <a:bodyPr/>
                    <a:lstStyle/>
                    <a:p>
                      <a:pPr marL="0" marR="0" algn="ctr" defTabSz="914400" rtl="0" eaLnBrk="1" latinLnBrk="0" hangingPunct="1">
                        <a:lnSpc>
                          <a:spcPct val="115000"/>
                        </a:lnSpc>
                        <a:spcBef>
                          <a:spcPts val="0"/>
                        </a:spcBef>
                        <a:spcAft>
                          <a:spcPts val="0"/>
                        </a:spcAft>
                      </a:pPr>
                      <a:r>
                        <a:rPr lang="en-US" sz="1200" kern="1200" dirty="0">
                          <a:solidFill>
                            <a:schemeClr val="dk1"/>
                          </a:solidFill>
                          <a:effectLst/>
                          <a:latin typeface="+mn-lt"/>
                          <a:ea typeface="+mn-ea"/>
                          <a:cs typeface="+mn-cs"/>
                        </a:rPr>
                        <a:t>40</a:t>
                      </a:r>
                    </a:p>
                  </a:txBody>
                  <a:tcPr marL="54019" marR="54019" marT="0" marB="0" anchor="b"/>
                </a:tc>
                <a:tc>
                  <a:txBody>
                    <a:bodyPr/>
                    <a:lstStyle/>
                    <a:p>
                      <a:pPr marL="0" marR="0" algn="ctr" defTabSz="914400" rtl="0" eaLnBrk="1" latinLnBrk="0" hangingPunct="1">
                        <a:lnSpc>
                          <a:spcPct val="115000"/>
                        </a:lnSpc>
                        <a:spcBef>
                          <a:spcPts val="0"/>
                        </a:spcBef>
                        <a:spcAft>
                          <a:spcPts val="0"/>
                        </a:spcAft>
                      </a:pPr>
                      <a:r>
                        <a:rPr lang="en-US" sz="1200" kern="1200" dirty="0">
                          <a:solidFill>
                            <a:schemeClr val="dk1"/>
                          </a:solidFill>
                          <a:effectLst/>
                          <a:latin typeface="+mn-lt"/>
                          <a:ea typeface="+mn-ea"/>
                          <a:cs typeface="+mn-cs"/>
                        </a:rPr>
                        <a:t>98%</a:t>
                      </a:r>
                    </a:p>
                  </a:txBody>
                  <a:tcPr marL="54019" marR="54019" marT="0" marB="0" anchor="b"/>
                </a:tc>
                <a:tc>
                  <a:txBody>
                    <a:bodyPr/>
                    <a:lstStyle/>
                    <a:p>
                      <a:pPr marL="0" marR="0" algn="ctr" defTabSz="914400" rtl="0" eaLnBrk="1" latinLnBrk="0" hangingPunct="1">
                        <a:lnSpc>
                          <a:spcPct val="115000"/>
                        </a:lnSpc>
                        <a:spcBef>
                          <a:spcPts val="0"/>
                        </a:spcBef>
                        <a:spcAft>
                          <a:spcPts val="0"/>
                        </a:spcAft>
                      </a:pPr>
                      <a:r>
                        <a:rPr lang="en-US" sz="1200" kern="1200" dirty="0">
                          <a:solidFill>
                            <a:schemeClr val="dk1"/>
                          </a:solidFill>
                          <a:effectLst/>
                          <a:latin typeface="+mn-lt"/>
                          <a:ea typeface="+mn-ea"/>
                          <a:cs typeface="+mn-cs"/>
                        </a:rPr>
                        <a:t> </a:t>
                      </a:r>
                    </a:p>
                  </a:txBody>
                  <a:tcPr marL="54019" marR="54019" marT="0" marB="0" anchor="b"/>
                </a:tc>
                <a:tc>
                  <a:txBody>
                    <a:bodyPr/>
                    <a:lstStyle/>
                    <a:p>
                      <a:pPr marL="0" marR="0" algn="ctr" defTabSz="914400" rtl="0" eaLnBrk="1" latinLnBrk="0" hangingPunct="1">
                        <a:lnSpc>
                          <a:spcPct val="115000"/>
                        </a:lnSpc>
                        <a:spcBef>
                          <a:spcPts val="0"/>
                        </a:spcBef>
                        <a:spcAft>
                          <a:spcPts val="0"/>
                        </a:spcAft>
                      </a:pPr>
                      <a:r>
                        <a:rPr lang="en-US" sz="1200" kern="1200" dirty="0">
                          <a:solidFill>
                            <a:schemeClr val="dk1"/>
                          </a:solidFill>
                          <a:effectLst/>
                          <a:latin typeface="+mn-lt"/>
                          <a:ea typeface="+mn-ea"/>
                          <a:cs typeface="+mn-cs"/>
                        </a:rPr>
                        <a:t>1</a:t>
                      </a:r>
                    </a:p>
                  </a:txBody>
                  <a:tcPr marL="54019" marR="54019" marT="0" marB="0" anchor="b"/>
                </a:tc>
                <a:tc>
                  <a:txBody>
                    <a:bodyPr/>
                    <a:lstStyle/>
                    <a:p>
                      <a:pPr marL="0" marR="0" algn="ctr" defTabSz="914400" rtl="0" eaLnBrk="1" latinLnBrk="0" hangingPunct="1">
                        <a:lnSpc>
                          <a:spcPct val="115000"/>
                        </a:lnSpc>
                        <a:spcBef>
                          <a:spcPts val="0"/>
                        </a:spcBef>
                        <a:spcAft>
                          <a:spcPts val="0"/>
                        </a:spcAft>
                      </a:pPr>
                      <a:endParaRPr lang="en-US" sz="1200" kern="1200" dirty="0">
                        <a:solidFill>
                          <a:schemeClr val="dk1"/>
                        </a:solidFill>
                        <a:effectLst/>
                        <a:latin typeface="+mn-lt"/>
                        <a:ea typeface="+mn-ea"/>
                        <a:cs typeface="+mn-cs"/>
                      </a:endParaRPr>
                    </a:p>
                  </a:txBody>
                  <a:tcPr marL="54019" marR="54019" marT="0" marB="0" anchor="b"/>
                </a:tc>
                <a:tc>
                  <a:txBody>
                    <a:bodyPr/>
                    <a:lstStyle/>
                    <a:p>
                      <a:pPr marL="0" marR="0" algn="ctr" defTabSz="914400" rtl="0" eaLnBrk="1" latinLnBrk="0" hangingPunct="1">
                        <a:lnSpc>
                          <a:spcPct val="115000"/>
                        </a:lnSpc>
                        <a:spcBef>
                          <a:spcPts val="0"/>
                        </a:spcBef>
                        <a:spcAft>
                          <a:spcPts val="0"/>
                        </a:spcAft>
                      </a:pPr>
                      <a:r>
                        <a:rPr lang="en-US" sz="1200" kern="1200" dirty="0">
                          <a:solidFill>
                            <a:schemeClr val="dk1"/>
                          </a:solidFill>
                          <a:effectLst/>
                          <a:latin typeface="+mn-lt"/>
                          <a:ea typeface="+mn-ea"/>
                          <a:cs typeface="+mn-cs"/>
                        </a:rPr>
                        <a:t>100%</a:t>
                      </a:r>
                    </a:p>
                  </a:txBody>
                  <a:tcPr marL="54019" marR="54019" marT="0" marB="0" anchor="b"/>
                </a:tc>
                <a:extLst>
                  <a:ext uri="{0D108BD9-81ED-4DB2-BD59-A6C34878D82A}">
                    <a16:rowId xmlns:a16="http://schemas.microsoft.com/office/drawing/2014/main" val="10007"/>
                  </a:ext>
                </a:extLst>
              </a:tr>
              <a:tr h="204180">
                <a:tc>
                  <a:txBody>
                    <a:bodyPr/>
                    <a:lstStyle/>
                    <a:p>
                      <a:pPr marL="0" marR="0" algn="l">
                        <a:lnSpc>
                          <a:spcPct val="115000"/>
                        </a:lnSpc>
                        <a:spcBef>
                          <a:spcPts val="0"/>
                        </a:spcBef>
                        <a:spcAft>
                          <a:spcPts val="0"/>
                        </a:spcAft>
                      </a:pPr>
                      <a:r>
                        <a:rPr lang="en-US" sz="1000">
                          <a:effectLst/>
                        </a:rPr>
                        <a:t>2015 May</a:t>
                      </a:r>
                      <a:endParaRPr lang="en-US" sz="120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a:effectLst/>
                        </a:rPr>
                        <a:t>42</a:t>
                      </a:r>
                      <a:endParaRPr lang="en-US" sz="180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38</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36</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a:effectLst/>
                        </a:rPr>
                        <a:t>95%</a:t>
                      </a:r>
                      <a:endParaRPr lang="en-US" sz="180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2</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100%</a:t>
                      </a:r>
                      <a:endParaRPr lang="en-US" sz="1800" dirty="0">
                        <a:effectLst/>
                        <a:latin typeface="Calibri"/>
                        <a:ea typeface="Calibri"/>
                        <a:cs typeface="Times New Roman"/>
                      </a:endParaRPr>
                    </a:p>
                  </a:txBody>
                  <a:tcPr marL="54019" marR="54019" marT="0" marB="0" anchor="b"/>
                </a:tc>
                <a:extLst>
                  <a:ext uri="{0D108BD9-81ED-4DB2-BD59-A6C34878D82A}">
                    <a16:rowId xmlns:a16="http://schemas.microsoft.com/office/drawing/2014/main" val="10008"/>
                  </a:ext>
                </a:extLst>
              </a:tr>
              <a:tr h="204180">
                <a:tc>
                  <a:txBody>
                    <a:bodyPr/>
                    <a:lstStyle/>
                    <a:p>
                      <a:pPr marL="0" marR="0" algn="l">
                        <a:lnSpc>
                          <a:spcPct val="115000"/>
                        </a:lnSpc>
                        <a:spcBef>
                          <a:spcPts val="0"/>
                        </a:spcBef>
                        <a:spcAft>
                          <a:spcPts val="0"/>
                        </a:spcAft>
                      </a:pPr>
                      <a:r>
                        <a:rPr lang="en-US" sz="1000" dirty="0">
                          <a:effectLst/>
                        </a:rPr>
                        <a:t>2015 Dec</a:t>
                      </a:r>
                      <a:endParaRPr lang="en-US" sz="12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39</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36</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35</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97 %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1</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a:effectLst/>
                        </a:rPr>
                        <a:t>100%</a:t>
                      </a:r>
                      <a:endParaRPr lang="en-US" sz="1800">
                        <a:effectLst/>
                        <a:latin typeface="Calibri"/>
                        <a:ea typeface="Calibri"/>
                        <a:cs typeface="Times New Roman"/>
                      </a:endParaRPr>
                    </a:p>
                  </a:txBody>
                  <a:tcPr marL="54019" marR="54019" marT="0" marB="0" anchor="b"/>
                </a:tc>
                <a:extLst>
                  <a:ext uri="{0D108BD9-81ED-4DB2-BD59-A6C34878D82A}">
                    <a16:rowId xmlns:a16="http://schemas.microsoft.com/office/drawing/2014/main" val="10009"/>
                  </a:ext>
                </a:extLst>
              </a:tr>
              <a:tr h="204180">
                <a:tc>
                  <a:txBody>
                    <a:bodyPr/>
                    <a:lstStyle/>
                    <a:p>
                      <a:pPr marL="0" marR="0" algn="l">
                        <a:lnSpc>
                          <a:spcPct val="115000"/>
                        </a:lnSpc>
                        <a:spcBef>
                          <a:spcPts val="0"/>
                        </a:spcBef>
                        <a:spcAft>
                          <a:spcPts val="0"/>
                        </a:spcAft>
                      </a:pPr>
                      <a:r>
                        <a:rPr lang="en-US" sz="1000">
                          <a:effectLst/>
                        </a:rPr>
                        <a:t>2016 May</a:t>
                      </a:r>
                      <a:endParaRPr lang="en-US" sz="120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41</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34</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34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100%</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a:effectLst/>
                        </a:rPr>
                        <a:t>      </a:t>
                      </a:r>
                      <a:endParaRPr lang="en-US" sz="180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100%</a:t>
                      </a:r>
                      <a:endParaRPr lang="en-US" sz="1800" dirty="0">
                        <a:effectLst/>
                        <a:latin typeface="Calibri"/>
                        <a:ea typeface="Calibri"/>
                        <a:cs typeface="Times New Roman"/>
                      </a:endParaRPr>
                    </a:p>
                  </a:txBody>
                  <a:tcPr marL="54019" marR="54019" marT="0" marB="0" anchor="b"/>
                </a:tc>
                <a:extLst>
                  <a:ext uri="{0D108BD9-81ED-4DB2-BD59-A6C34878D82A}">
                    <a16:rowId xmlns:a16="http://schemas.microsoft.com/office/drawing/2014/main" val="10010"/>
                  </a:ext>
                </a:extLst>
              </a:tr>
              <a:tr h="204180">
                <a:tc>
                  <a:txBody>
                    <a:bodyPr/>
                    <a:lstStyle/>
                    <a:p>
                      <a:pPr marL="0" marR="0" algn="l" defTabSz="914400" rtl="0" eaLnBrk="1" latinLnBrk="0" hangingPunct="1">
                        <a:lnSpc>
                          <a:spcPct val="115000"/>
                        </a:lnSpc>
                        <a:spcBef>
                          <a:spcPts val="0"/>
                        </a:spcBef>
                        <a:spcAft>
                          <a:spcPts val="0"/>
                        </a:spcAft>
                      </a:pPr>
                      <a:r>
                        <a:rPr lang="en-US" sz="1000" b="1" kern="1200" dirty="0">
                          <a:solidFill>
                            <a:schemeClr val="lt1"/>
                          </a:solidFill>
                          <a:effectLst/>
                          <a:latin typeface="+mn-lt"/>
                          <a:ea typeface="+mn-ea"/>
                          <a:cs typeface="+mn-cs"/>
                        </a:rPr>
                        <a:t>2016 Dec</a:t>
                      </a:r>
                    </a:p>
                  </a:txBody>
                  <a:tcPr marL="54019" marR="54019" marT="0" marB="0" anchor="b"/>
                </a:tc>
                <a:tc>
                  <a:txBody>
                    <a:bodyPr/>
                    <a:lstStyle/>
                    <a:p>
                      <a:pPr marL="0" marR="0" algn="ctr">
                        <a:lnSpc>
                          <a:spcPct val="115000"/>
                        </a:lnSpc>
                        <a:spcBef>
                          <a:spcPts val="0"/>
                        </a:spcBef>
                        <a:spcAft>
                          <a:spcPts val="0"/>
                        </a:spcAft>
                      </a:pPr>
                      <a:r>
                        <a:rPr lang="en-US" sz="1200" dirty="0">
                          <a:effectLst/>
                        </a:rPr>
                        <a:t>40</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38</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38</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100%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1</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100% </a:t>
                      </a:r>
                      <a:endParaRPr lang="en-US" sz="1800" dirty="0">
                        <a:effectLst/>
                        <a:latin typeface="Calibri"/>
                        <a:ea typeface="Calibri"/>
                        <a:cs typeface="Times New Roman"/>
                      </a:endParaRPr>
                    </a:p>
                  </a:txBody>
                  <a:tcPr marL="54019" marR="54019" marT="0" marB="0" anchor="b"/>
                </a:tc>
                <a:extLst>
                  <a:ext uri="{0D108BD9-81ED-4DB2-BD59-A6C34878D82A}">
                    <a16:rowId xmlns:a16="http://schemas.microsoft.com/office/drawing/2014/main" val="10011"/>
                  </a:ext>
                </a:extLst>
              </a:tr>
              <a:tr h="204180">
                <a:tc>
                  <a:txBody>
                    <a:bodyPr/>
                    <a:lstStyle/>
                    <a:p>
                      <a:pPr marL="0" marR="0" algn="l" defTabSz="914400" rtl="0" eaLnBrk="1" latinLnBrk="0" hangingPunct="1">
                        <a:lnSpc>
                          <a:spcPct val="115000"/>
                        </a:lnSpc>
                        <a:spcBef>
                          <a:spcPts val="0"/>
                        </a:spcBef>
                        <a:spcAft>
                          <a:spcPts val="0"/>
                        </a:spcAft>
                      </a:pPr>
                      <a:r>
                        <a:rPr lang="en-US" sz="1000" b="1" kern="1200" dirty="0">
                          <a:solidFill>
                            <a:schemeClr val="lt1"/>
                          </a:solidFill>
                          <a:effectLst/>
                          <a:latin typeface="+mn-lt"/>
                          <a:ea typeface="+mn-ea"/>
                          <a:cs typeface="+mn-cs"/>
                        </a:rPr>
                        <a:t>2017 May </a:t>
                      </a:r>
                    </a:p>
                  </a:txBody>
                  <a:tcPr marL="54019" marR="54019" marT="0" marB="0" anchor="b"/>
                </a:tc>
                <a:tc>
                  <a:txBody>
                    <a:bodyPr/>
                    <a:lstStyle/>
                    <a:p>
                      <a:pPr marL="0" marR="0" algn="ctr">
                        <a:lnSpc>
                          <a:spcPct val="115000"/>
                        </a:lnSpc>
                        <a:spcBef>
                          <a:spcPts val="0"/>
                        </a:spcBef>
                        <a:spcAft>
                          <a:spcPts val="0"/>
                        </a:spcAft>
                      </a:pPr>
                      <a:r>
                        <a:rPr lang="en-US" sz="1200" dirty="0">
                          <a:effectLst/>
                        </a:rPr>
                        <a:t>50 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48 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47</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97.92%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1 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100% </a:t>
                      </a:r>
                      <a:endParaRPr lang="en-US" sz="1800" dirty="0">
                        <a:effectLst/>
                        <a:latin typeface="Calibri"/>
                        <a:ea typeface="Calibri"/>
                        <a:cs typeface="Times New Roman"/>
                      </a:endParaRPr>
                    </a:p>
                  </a:txBody>
                  <a:tcPr marL="54019" marR="54019" marT="0" marB="0" anchor="b"/>
                </a:tc>
                <a:extLst>
                  <a:ext uri="{0D108BD9-81ED-4DB2-BD59-A6C34878D82A}">
                    <a16:rowId xmlns:a16="http://schemas.microsoft.com/office/drawing/2014/main" val="10012"/>
                  </a:ext>
                </a:extLst>
              </a:tr>
              <a:tr h="188631">
                <a:tc>
                  <a:txBody>
                    <a:bodyPr/>
                    <a:lstStyle/>
                    <a:p>
                      <a:pPr marL="0" marR="0" algn="l">
                        <a:lnSpc>
                          <a:spcPct val="115000"/>
                        </a:lnSpc>
                        <a:spcBef>
                          <a:spcPts val="0"/>
                        </a:spcBef>
                        <a:spcAft>
                          <a:spcPts val="0"/>
                        </a:spcAft>
                      </a:pPr>
                      <a:r>
                        <a:rPr lang="en-US" sz="1000" dirty="0">
                          <a:effectLst/>
                        </a:rPr>
                        <a:t>2017 Dec</a:t>
                      </a:r>
                      <a:endParaRPr lang="en-US" sz="12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27</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a:effectLst/>
                        </a:rPr>
                        <a:t>27</a:t>
                      </a:r>
                      <a:endParaRPr lang="en-US" sz="180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26</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96%</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1</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 </a:t>
                      </a:r>
                      <a:endParaRPr lang="en-US" sz="1800" dirty="0">
                        <a:effectLst/>
                        <a:latin typeface="Calibri"/>
                        <a:ea typeface="Calibri"/>
                        <a:cs typeface="Times New Roman"/>
                      </a:endParaRPr>
                    </a:p>
                  </a:txBody>
                  <a:tcPr marL="54019" marR="54019" marT="0" marB="0" anchor="b"/>
                </a:tc>
                <a:tc>
                  <a:txBody>
                    <a:bodyPr/>
                    <a:lstStyle/>
                    <a:p>
                      <a:pPr marL="0" marR="0" algn="ctr">
                        <a:lnSpc>
                          <a:spcPct val="115000"/>
                        </a:lnSpc>
                        <a:spcBef>
                          <a:spcPts val="0"/>
                        </a:spcBef>
                        <a:spcAft>
                          <a:spcPts val="0"/>
                        </a:spcAft>
                      </a:pPr>
                      <a:r>
                        <a:rPr lang="en-US" sz="1200" dirty="0">
                          <a:effectLst/>
                        </a:rPr>
                        <a:t>100% </a:t>
                      </a:r>
                      <a:endParaRPr lang="en-US" sz="1800" dirty="0">
                        <a:effectLst/>
                        <a:latin typeface="Calibri"/>
                        <a:ea typeface="Calibri"/>
                        <a:cs typeface="Times New Roman"/>
                      </a:endParaRPr>
                    </a:p>
                  </a:txBody>
                  <a:tcPr marL="54019" marR="54019" marT="0" marB="0" anchor="b"/>
                </a:tc>
                <a:extLst>
                  <a:ext uri="{0D108BD9-81ED-4DB2-BD59-A6C34878D82A}">
                    <a16:rowId xmlns:a16="http://schemas.microsoft.com/office/drawing/2014/main" val="10013"/>
                  </a:ext>
                </a:extLst>
              </a:tr>
              <a:tr h="200787">
                <a:tc>
                  <a:txBody>
                    <a:bodyPr/>
                    <a:lstStyle/>
                    <a:p>
                      <a:pPr marL="0" marR="0" algn="l" defTabSz="914400" rtl="0" eaLnBrk="1" latinLnBrk="0" hangingPunct="1">
                        <a:lnSpc>
                          <a:spcPct val="115000"/>
                        </a:lnSpc>
                        <a:spcBef>
                          <a:spcPts val="0"/>
                        </a:spcBef>
                        <a:spcAft>
                          <a:spcPts val="0"/>
                        </a:spcAft>
                      </a:pPr>
                      <a:r>
                        <a:rPr lang="en-US" sz="1000" b="1" kern="1200" dirty="0">
                          <a:solidFill>
                            <a:schemeClr val="lt1"/>
                          </a:solidFill>
                          <a:effectLst/>
                          <a:latin typeface="+mn-lt"/>
                          <a:ea typeface="+mn-ea"/>
                          <a:cs typeface="+mn-cs"/>
                        </a:rPr>
                        <a:t>2018 May</a:t>
                      </a:r>
                    </a:p>
                  </a:txBody>
                  <a:tcPr marL="54019" marR="54019" marT="0" marB="0" anchor="b"/>
                </a:tc>
                <a:tc>
                  <a:txBody>
                    <a:bodyPr/>
                    <a:lstStyle/>
                    <a:p>
                      <a:pPr marL="0" marR="0" algn="ctr" defTabSz="914400" rtl="0" eaLnBrk="1" latinLnBrk="0" hangingPunct="1">
                        <a:lnSpc>
                          <a:spcPct val="115000"/>
                        </a:lnSpc>
                        <a:spcBef>
                          <a:spcPts val="0"/>
                        </a:spcBef>
                        <a:spcAft>
                          <a:spcPts val="0"/>
                        </a:spcAft>
                      </a:pPr>
                      <a:r>
                        <a:rPr lang="en-US" sz="1200" kern="1200" dirty="0">
                          <a:solidFill>
                            <a:schemeClr val="dk1"/>
                          </a:solidFill>
                          <a:effectLst/>
                          <a:latin typeface="+mn-lt"/>
                          <a:ea typeface="+mn-ea"/>
                          <a:cs typeface="+mn-cs"/>
                        </a:rPr>
                        <a:t>56</a:t>
                      </a:r>
                    </a:p>
                  </a:txBody>
                  <a:tcPr marL="54019" marR="54019" marT="0" marB="0" anchor="b"/>
                </a:tc>
                <a:tc>
                  <a:txBody>
                    <a:bodyPr/>
                    <a:lstStyle/>
                    <a:p>
                      <a:pPr marL="0" marR="0" algn="ctr">
                        <a:lnSpc>
                          <a:spcPct val="115000"/>
                        </a:lnSpc>
                        <a:spcBef>
                          <a:spcPts val="0"/>
                        </a:spcBef>
                        <a:spcAft>
                          <a:spcPts val="0"/>
                        </a:spcAft>
                      </a:pPr>
                      <a:r>
                        <a:rPr lang="en-US" sz="1200" kern="1200" dirty="0">
                          <a:solidFill>
                            <a:schemeClr val="dk1"/>
                          </a:solidFill>
                          <a:effectLst/>
                          <a:latin typeface="+mn-lt"/>
                          <a:ea typeface="+mn-ea"/>
                          <a:cs typeface="+mn-cs"/>
                        </a:rPr>
                        <a:t>54</a:t>
                      </a:r>
                    </a:p>
                  </a:txBody>
                  <a:tcPr marL="54019" marR="54019" marT="0" marB="0" anchor="b"/>
                </a:tc>
                <a:tc>
                  <a:txBody>
                    <a:bodyPr/>
                    <a:lstStyle/>
                    <a:p>
                      <a:pPr marL="0" marR="0" algn="ctr">
                        <a:lnSpc>
                          <a:spcPct val="115000"/>
                        </a:lnSpc>
                        <a:spcBef>
                          <a:spcPts val="0"/>
                        </a:spcBef>
                        <a:spcAft>
                          <a:spcPts val="0"/>
                        </a:spcAft>
                      </a:pPr>
                      <a:r>
                        <a:rPr lang="en-US" sz="1200" kern="1200" dirty="0">
                          <a:solidFill>
                            <a:schemeClr val="dk1"/>
                          </a:solidFill>
                          <a:effectLst/>
                          <a:latin typeface="+mn-lt"/>
                          <a:ea typeface="+mn-ea"/>
                          <a:cs typeface="+mn-cs"/>
                        </a:rPr>
                        <a:t>53</a:t>
                      </a:r>
                    </a:p>
                  </a:txBody>
                  <a:tcPr marL="54019" marR="54019" marT="0" marB="0" anchor="b"/>
                </a:tc>
                <a:tc>
                  <a:txBody>
                    <a:bodyPr/>
                    <a:lstStyle/>
                    <a:p>
                      <a:pPr marL="0" marR="0" algn="ctr">
                        <a:lnSpc>
                          <a:spcPct val="115000"/>
                        </a:lnSpc>
                        <a:spcBef>
                          <a:spcPts val="0"/>
                        </a:spcBef>
                        <a:spcAft>
                          <a:spcPts val="0"/>
                        </a:spcAft>
                      </a:pPr>
                      <a:r>
                        <a:rPr lang="en-US" sz="1200" kern="1200" dirty="0">
                          <a:solidFill>
                            <a:schemeClr val="dk1"/>
                          </a:solidFill>
                          <a:effectLst/>
                          <a:latin typeface="+mn-lt"/>
                          <a:ea typeface="+mn-ea"/>
                          <a:cs typeface="+mn-cs"/>
                        </a:rPr>
                        <a:t>98.15%</a:t>
                      </a:r>
                    </a:p>
                  </a:txBody>
                  <a:tcPr marL="54019" marR="54019" marT="0" marB="0" anchor="b"/>
                </a:tc>
                <a:tc>
                  <a:txBody>
                    <a:bodyPr/>
                    <a:lstStyle/>
                    <a:p>
                      <a:pPr marL="0" marR="0" algn="ctr">
                        <a:lnSpc>
                          <a:spcPct val="115000"/>
                        </a:lnSpc>
                        <a:spcBef>
                          <a:spcPts val="0"/>
                        </a:spcBef>
                        <a:spcAft>
                          <a:spcPts val="0"/>
                        </a:spcAft>
                      </a:pPr>
                      <a:endParaRPr lang="en-US" sz="1200" kern="1200" dirty="0">
                        <a:solidFill>
                          <a:schemeClr val="dk1"/>
                        </a:solidFill>
                        <a:effectLst/>
                        <a:latin typeface="+mn-lt"/>
                        <a:ea typeface="+mn-ea"/>
                        <a:cs typeface="+mn-cs"/>
                      </a:endParaRPr>
                    </a:p>
                  </a:txBody>
                  <a:tcPr marL="54019" marR="54019" marT="0" marB="0" anchor="b"/>
                </a:tc>
                <a:tc>
                  <a:txBody>
                    <a:bodyPr/>
                    <a:lstStyle/>
                    <a:p>
                      <a:pPr marL="0" marR="0" algn="ctr">
                        <a:lnSpc>
                          <a:spcPct val="115000"/>
                        </a:lnSpc>
                        <a:spcBef>
                          <a:spcPts val="0"/>
                        </a:spcBef>
                        <a:spcAft>
                          <a:spcPts val="0"/>
                        </a:spcAft>
                      </a:pPr>
                      <a:endParaRPr lang="en-US" sz="1200" kern="1200" dirty="0">
                        <a:solidFill>
                          <a:schemeClr val="dk1"/>
                        </a:solidFill>
                        <a:effectLst/>
                        <a:latin typeface="+mn-lt"/>
                        <a:ea typeface="+mn-ea"/>
                        <a:cs typeface="+mn-cs"/>
                      </a:endParaRPr>
                    </a:p>
                  </a:txBody>
                  <a:tcPr marL="54019" marR="54019" marT="0" marB="0" anchor="b"/>
                </a:tc>
                <a:tc>
                  <a:txBody>
                    <a:bodyPr/>
                    <a:lstStyle/>
                    <a:p>
                      <a:pPr marL="0" marR="0" algn="ctr">
                        <a:lnSpc>
                          <a:spcPct val="115000"/>
                        </a:lnSpc>
                        <a:spcBef>
                          <a:spcPts val="0"/>
                        </a:spcBef>
                        <a:spcAft>
                          <a:spcPts val="0"/>
                        </a:spcAft>
                      </a:pPr>
                      <a:r>
                        <a:rPr lang="en-US" sz="1200" kern="1200" dirty="0">
                          <a:solidFill>
                            <a:schemeClr val="dk1"/>
                          </a:solidFill>
                          <a:effectLst/>
                          <a:latin typeface="+mn-lt"/>
                          <a:ea typeface="+mn-ea"/>
                          <a:cs typeface="+mn-cs"/>
                        </a:rPr>
                        <a:t>1</a:t>
                      </a:r>
                    </a:p>
                  </a:txBody>
                  <a:tcPr marL="54019" marR="54019" marT="0" marB="0" anchor="b"/>
                </a:tc>
                <a:tc>
                  <a:txBody>
                    <a:bodyPr/>
                    <a:lstStyle/>
                    <a:p>
                      <a:pPr marL="0" marR="0" algn="ctr">
                        <a:lnSpc>
                          <a:spcPct val="115000"/>
                        </a:lnSpc>
                        <a:spcBef>
                          <a:spcPts val="0"/>
                        </a:spcBef>
                        <a:spcAft>
                          <a:spcPts val="0"/>
                        </a:spcAft>
                      </a:pPr>
                      <a:r>
                        <a:rPr lang="en-US" sz="1200" kern="1200" dirty="0">
                          <a:solidFill>
                            <a:schemeClr val="dk1"/>
                          </a:solidFill>
                          <a:effectLst/>
                          <a:latin typeface="+mn-lt"/>
                          <a:ea typeface="+mn-ea"/>
                          <a:cs typeface="+mn-cs"/>
                        </a:rPr>
                        <a:t>100%</a:t>
                      </a:r>
                    </a:p>
                  </a:txBody>
                  <a:tcPr marL="54019" marR="54019" marT="0" marB="0" anchor="b"/>
                </a:tc>
                <a:extLst>
                  <a:ext uri="{0D108BD9-81ED-4DB2-BD59-A6C34878D82A}">
                    <a16:rowId xmlns:a16="http://schemas.microsoft.com/office/drawing/2014/main" val="3764728742"/>
                  </a:ext>
                </a:extLst>
              </a:tr>
              <a:tr h="1435285">
                <a:tc gridSpan="9">
                  <a:txBody>
                    <a:bodyPr/>
                    <a:lstStyle/>
                    <a:p>
                      <a:pPr marL="0" marR="0">
                        <a:lnSpc>
                          <a:spcPct val="115000"/>
                        </a:lnSpc>
                        <a:spcBef>
                          <a:spcPts val="0"/>
                        </a:spcBef>
                        <a:spcAft>
                          <a:spcPts val="0"/>
                        </a:spcAft>
                      </a:pPr>
                      <a:r>
                        <a:rPr lang="en-US" sz="1000" kern="1200" dirty="0">
                          <a:solidFill>
                            <a:schemeClr val="dk1"/>
                          </a:solidFill>
                          <a:effectLst/>
                          <a:latin typeface="+mn-lt"/>
                          <a:ea typeface="+mn-ea"/>
                          <a:cs typeface="+mn-cs"/>
                        </a:rPr>
                        <a:t>Column C- students who have reported their employment or non-employment status to the faculty via-survey's, social media, hospital contacts </a:t>
                      </a:r>
                    </a:p>
                    <a:p>
                      <a:pPr marL="0" marR="0">
                        <a:lnSpc>
                          <a:spcPct val="115000"/>
                        </a:lnSpc>
                        <a:spcBef>
                          <a:spcPts val="0"/>
                        </a:spcBef>
                        <a:spcAft>
                          <a:spcPts val="0"/>
                        </a:spcAft>
                      </a:pPr>
                      <a:r>
                        <a:rPr lang="en-US" sz="1000" kern="1200" dirty="0">
                          <a:solidFill>
                            <a:schemeClr val="dk1"/>
                          </a:solidFill>
                          <a:effectLst/>
                          <a:latin typeface="+mn-lt"/>
                          <a:ea typeface="+mn-ea"/>
                          <a:cs typeface="+mn-cs"/>
                        </a:rPr>
                        <a:t>Column D- students who secured employment 12 months after graduation </a:t>
                      </a:r>
                    </a:p>
                    <a:p>
                      <a:pPr marL="0" marR="0">
                        <a:lnSpc>
                          <a:spcPct val="115000"/>
                        </a:lnSpc>
                        <a:spcBef>
                          <a:spcPts val="0"/>
                        </a:spcBef>
                        <a:spcAft>
                          <a:spcPts val="0"/>
                        </a:spcAft>
                      </a:pPr>
                      <a:r>
                        <a:rPr lang="en-US" sz="1000" kern="1200" dirty="0">
                          <a:solidFill>
                            <a:schemeClr val="dk1"/>
                          </a:solidFill>
                          <a:effectLst/>
                          <a:latin typeface="+mn-lt"/>
                          <a:ea typeface="+mn-ea"/>
                          <a:cs typeface="+mn-cs"/>
                        </a:rPr>
                        <a:t>Column E- Percentage of Students employed not taking into account those not eligible or seeking employment </a:t>
                      </a:r>
                    </a:p>
                    <a:p>
                      <a:pPr marL="0" marR="0">
                        <a:lnSpc>
                          <a:spcPct val="115000"/>
                        </a:lnSpc>
                        <a:spcBef>
                          <a:spcPts val="0"/>
                        </a:spcBef>
                        <a:spcAft>
                          <a:spcPts val="0"/>
                        </a:spcAft>
                      </a:pPr>
                      <a:r>
                        <a:rPr lang="en-US" sz="1000" kern="1200" dirty="0">
                          <a:solidFill>
                            <a:schemeClr val="dk1"/>
                          </a:solidFill>
                          <a:effectLst/>
                          <a:latin typeface="+mn-lt"/>
                          <a:ea typeface="+mn-ea"/>
                          <a:cs typeface="+mn-cs"/>
                        </a:rPr>
                        <a:t>Column F- INS Issues- green card, visa status </a:t>
                      </a:r>
                    </a:p>
                    <a:p>
                      <a:pPr marL="0" marR="0">
                        <a:lnSpc>
                          <a:spcPct val="115000"/>
                        </a:lnSpc>
                        <a:spcBef>
                          <a:spcPts val="0"/>
                        </a:spcBef>
                        <a:spcAft>
                          <a:spcPts val="0"/>
                        </a:spcAft>
                      </a:pPr>
                      <a:r>
                        <a:rPr lang="en-US" sz="1000" kern="1200" dirty="0">
                          <a:solidFill>
                            <a:schemeClr val="dk1"/>
                          </a:solidFill>
                          <a:effectLst/>
                          <a:latin typeface="+mn-lt"/>
                          <a:ea typeface="+mn-ea"/>
                          <a:cs typeface="+mn-cs"/>
                        </a:rPr>
                        <a:t>Column G- Not seeking employment due to life circumstances babies, deaths, moving, enrolled in BSN </a:t>
                      </a:r>
                    </a:p>
                    <a:p>
                      <a:pPr marL="0" marR="0">
                        <a:lnSpc>
                          <a:spcPct val="115000"/>
                        </a:lnSpc>
                        <a:spcBef>
                          <a:spcPts val="0"/>
                        </a:spcBef>
                        <a:spcAft>
                          <a:spcPts val="0"/>
                        </a:spcAft>
                      </a:pPr>
                      <a:r>
                        <a:rPr lang="en-US" sz="1000" kern="1200" dirty="0">
                          <a:solidFill>
                            <a:schemeClr val="dk1"/>
                          </a:solidFill>
                          <a:effectLst/>
                          <a:latin typeface="+mn-lt"/>
                          <a:ea typeface="+mn-ea"/>
                          <a:cs typeface="+mn-cs"/>
                        </a:rPr>
                        <a:t>Column H- Declaratory orders not cleared within 12 months of graduation; OR failed boards times </a:t>
                      </a:r>
                    </a:p>
                    <a:p>
                      <a:pPr marL="0" marR="0">
                        <a:lnSpc>
                          <a:spcPct val="115000"/>
                        </a:lnSpc>
                        <a:spcBef>
                          <a:spcPts val="0"/>
                        </a:spcBef>
                        <a:spcAft>
                          <a:spcPts val="0"/>
                        </a:spcAft>
                      </a:pPr>
                      <a:r>
                        <a:rPr lang="en-US" sz="1000" kern="1200" dirty="0">
                          <a:solidFill>
                            <a:schemeClr val="dk1"/>
                          </a:solidFill>
                          <a:effectLst/>
                          <a:latin typeface="+mn-lt"/>
                          <a:ea typeface="+mn-ea"/>
                          <a:cs typeface="+mn-cs"/>
                        </a:rPr>
                        <a:t>Column I-Eligible &amp; wanting to work as RN</a:t>
                      </a:r>
                    </a:p>
                  </a:txBody>
                  <a:tcPr marL="54019" marR="54019"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31388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Option Program</a:t>
            </a:r>
          </a:p>
        </p:txBody>
      </p:sp>
      <p:sp>
        <p:nvSpPr>
          <p:cNvPr id="3" name="Content Placeholder 2"/>
          <p:cNvSpPr>
            <a:spLocks noGrp="1"/>
          </p:cNvSpPr>
          <p:nvPr>
            <p:ph idx="1"/>
          </p:nvPr>
        </p:nvSpPr>
        <p:spPr/>
        <p:txBody>
          <a:bodyPr/>
          <a:lstStyle/>
          <a:p>
            <a:r>
              <a:rPr lang="en-US" dirty="0"/>
              <a:t>Admits twice per year in Fall and Spring</a:t>
            </a:r>
          </a:p>
          <a:p>
            <a:pPr lvl="1"/>
            <a:r>
              <a:rPr lang="en-US" dirty="0"/>
              <a:t>Bryan only (admits approximately 40-50 students with each class)</a:t>
            </a:r>
          </a:p>
          <a:p>
            <a:r>
              <a:rPr lang="en-US" dirty="0"/>
              <a:t>Upon Completion:</a:t>
            </a:r>
          </a:p>
          <a:p>
            <a:pPr lvl="1"/>
            <a:r>
              <a:rPr lang="en-US" dirty="0"/>
              <a:t>Earn </a:t>
            </a:r>
            <a:r>
              <a:rPr lang="en-US" u="sng" dirty="0"/>
              <a:t>Associates Degree</a:t>
            </a:r>
          </a:p>
          <a:p>
            <a:pPr lvl="1"/>
            <a:r>
              <a:rPr lang="en-US" dirty="0"/>
              <a:t>Eligible to apply to take </a:t>
            </a:r>
            <a:r>
              <a:rPr lang="en-US" u="sng" dirty="0"/>
              <a:t>Registered Nurse</a:t>
            </a:r>
            <a:r>
              <a:rPr lang="en-US" dirty="0"/>
              <a:t> license exam (NCLEX-RN)</a:t>
            </a:r>
          </a:p>
          <a:p>
            <a:pPr marL="457200" lvl="1" indent="0">
              <a:buNone/>
            </a:pPr>
            <a:endParaRPr lang="en-US" dirty="0"/>
          </a:p>
        </p:txBody>
      </p:sp>
    </p:spTree>
    <p:extLst>
      <p:ext uri="{BB962C8B-B14F-4D97-AF65-F5344CB8AC3E}">
        <p14:creationId xmlns:p14="http://schemas.microsoft.com/office/powerpoint/2010/main" val="3388326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 Admissions Questions</a:t>
            </a:r>
          </a:p>
        </p:txBody>
      </p:sp>
      <p:sp>
        <p:nvSpPr>
          <p:cNvPr id="3" name="Content Placeholder 2"/>
          <p:cNvSpPr>
            <a:spLocks noGrp="1"/>
          </p:cNvSpPr>
          <p:nvPr>
            <p:ph idx="1"/>
          </p:nvPr>
        </p:nvSpPr>
        <p:spPr/>
        <p:txBody>
          <a:bodyPr>
            <a:normAutofit fontScale="92500" lnSpcReduction="20000"/>
          </a:bodyPr>
          <a:lstStyle/>
          <a:p>
            <a:r>
              <a:rPr lang="en-US" b="1" dirty="0"/>
              <a:t>How many students normally apply? </a:t>
            </a:r>
          </a:p>
          <a:p>
            <a:pPr lvl="1"/>
            <a:r>
              <a:rPr lang="en-US" b="1" u="sng" dirty="0">
                <a:solidFill>
                  <a:schemeClr val="tx2"/>
                </a:solidFill>
              </a:rPr>
              <a:t>120</a:t>
            </a:r>
            <a:r>
              <a:rPr lang="en-US" dirty="0"/>
              <a:t> students </a:t>
            </a:r>
          </a:p>
          <a:p>
            <a:r>
              <a:rPr lang="en-US" b="1" dirty="0"/>
              <a:t>What is the average admitted GPA of the admitted student? </a:t>
            </a:r>
          </a:p>
          <a:p>
            <a:pPr lvl="1"/>
            <a:r>
              <a:rPr lang="en-US" dirty="0"/>
              <a:t>The average GPA of the admitted student is </a:t>
            </a:r>
            <a:r>
              <a:rPr lang="en-US" b="1" u="sng" dirty="0">
                <a:solidFill>
                  <a:schemeClr val="tx2"/>
                </a:solidFill>
              </a:rPr>
              <a:t>3.41</a:t>
            </a:r>
          </a:p>
          <a:p>
            <a:r>
              <a:rPr lang="en-US" b="1" dirty="0"/>
              <a:t>What is the average TEAS score of the admitted student? </a:t>
            </a:r>
          </a:p>
          <a:p>
            <a:pPr lvl="1"/>
            <a:r>
              <a:rPr lang="en-US" dirty="0"/>
              <a:t>The average TEAS score of the admitted student is </a:t>
            </a:r>
            <a:r>
              <a:rPr lang="en-US" b="1" u="sng" dirty="0">
                <a:solidFill>
                  <a:schemeClr val="tx2"/>
                </a:solidFill>
              </a:rPr>
              <a:t>83.43</a:t>
            </a:r>
          </a:p>
          <a:p>
            <a:pPr marL="457200" lvl="1" indent="0">
              <a:buNone/>
            </a:pPr>
            <a:endParaRPr lang="en-US" sz="1700" dirty="0">
              <a:solidFill>
                <a:schemeClr val="tx2"/>
              </a:solidFill>
            </a:endParaRPr>
          </a:p>
          <a:p>
            <a:pPr marL="0" indent="0">
              <a:buNone/>
            </a:pPr>
            <a:r>
              <a:rPr lang="en-US" sz="1900" dirty="0"/>
              <a:t>*Based on past two years</a:t>
            </a:r>
          </a:p>
        </p:txBody>
      </p:sp>
    </p:spTree>
    <p:extLst>
      <p:ext uri="{BB962C8B-B14F-4D97-AF65-F5344CB8AC3E}">
        <p14:creationId xmlns:p14="http://schemas.microsoft.com/office/powerpoint/2010/main" val="2435385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Admissions Requirements</a:t>
            </a:r>
          </a:p>
        </p:txBody>
      </p:sp>
      <p:sp>
        <p:nvSpPr>
          <p:cNvPr id="3" name="Content Placeholder 2"/>
          <p:cNvSpPr>
            <a:spLocks noGrp="1"/>
          </p:cNvSpPr>
          <p:nvPr>
            <p:ph idx="1"/>
          </p:nvPr>
        </p:nvSpPr>
        <p:spPr/>
        <p:txBody>
          <a:bodyPr>
            <a:normAutofit/>
          </a:bodyPr>
          <a:lstStyle/>
          <a:p>
            <a:pPr marL="0" indent="0">
              <a:buNone/>
            </a:pPr>
            <a:r>
              <a:rPr lang="en-US" dirty="0"/>
              <a:t>Steps to Complete:</a:t>
            </a:r>
          </a:p>
          <a:p>
            <a:pPr marL="514350" indent="-514350">
              <a:buAutoNum type="arabicPeriod"/>
            </a:pPr>
            <a:r>
              <a:rPr lang="en-US" dirty="0"/>
              <a:t>Complete </a:t>
            </a:r>
            <a:r>
              <a:rPr lang="en-US" dirty="0">
                <a:hlinkClick r:id="rId3"/>
              </a:rPr>
              <a:t>Application to </a:t>
            </a:r>
            <a:r>
              <a:rPr lang="en-US" dirty="0" err="1">
                <a:hlinkClick r:id="rId3"/>
              </a:rPr>
              <a:t>Blinn</a:t>
            </a:r>
            <a:r>
              <a:rPr lang="en-US" dirty="0">
                <a:hlinkClick r:id="rId3"/>
              </a:rPr>
              <a:t> College </a:t>
            </a:r>
            <a:r>
              <a:rPr lang="en-US" dirty="0"/>
              <a:t>(need </a:t>
            </a:r>
            <a:r>
              <a:rPr lang="en-US" dirty="0" err="1"/>
              <a:t>Blinn</a:t>
            </a:r>
            <a:r>
              <a:rPr lang="en-US" dirty="0"/>
              <a:t> ID #)</a:t>
            </a:r>
          </a:p>
          <a:p>
            <a:pPr marL="514350" indent="-514350">
              <a:buAutoNum type="arabicPeriod"/>
            </a:pPr>
            <a:r>
              <a:rPr lang="en-US" dirty="0"/>
              <a:t>Complete </a:t>
            </a:r>
            <a:r>
              <a:rPr lang="en-US" dirty="0">
                <a:hlinkClick r:id="rId4"/>
              </a:rPr>
              <a:t>Blinn </a:t>
            </a:r>
            <a:r>
              <a:rPr lang="en-US" u="sng" dirty="0">
                <a:solidFill>
                  <a:srgbClr val="3333FF"/>
                </a:solidFill>
                <a:hlinkClick r:id="rId4"/>
              </a:rPr>
              <a:t>Generic Application </a:t>
            </a:r>
            <a:r>
              <a:rPr lang="en-US" dirty="0"/>
              <a:t>(paper application) from website </a:t>
            </a:r>
          </a:p>
          <a:p>
            <a:pPr marL="514350" indent="-514350">
              <a:buAutoNum type="arabicPeriod"/>
            </a:pPr>
            <a:r>
              <a:rPr lang="en-US" dirty="0"/>
              <a:t>Applications Due Mid September for Spring/mid March for Fall </a:t>
            </a:r>
            <a:r>
              <a:rPr lang="en-US" sz="1800" b="1" u="sng" dirty="0"/>
              <a:t>(Specific due date on website)</a:t>
            </a:r>
            <a:endParaRPr lang="en-US" b="1" u="sng" dirty="0"/>
          </a:p>
          <a:p>
            <a:pPr marL="0" indent="0">
              <a:buNone/>
            </a:pPr>
            <a:r>
              <a:rPr lang="en-US" sz="2000" b="1" dirty="0"/>
              <a:t>	(ALL ITEMS MUST BE SUBMITTED BY DEADLINE to CONSIDERED)</a:t>
            </a:r>
            <a:endParaRPr lang="en-US" sz="3200" dirty="0"/>
          </a:p>
          <a:p>
            <a:endParaRPr lang="en-US" dirty="0"/>
          </a:p>
        </p:txBody>
      </p:sp>
    </p:spTree>
    <p:extLst>
      <p:ext uri="{BB962C8B-B14F-4D97-AF65-F5344CB8AC3E}">
        <p14:creationId xmlns:p14="http://schemas.microsoft.com/office/powerpoint/2010/main" val="1172391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1981</TotalTime>
  <Words>3888</Words>
  <Application>Microsoft Office PowerPoint</Application>
  <PresentationFormat>On-screen Show (4:3)</PresentationFormat>
  <Paragraphs>699</Paragraphs>
  <Slides>54</Slides>
  <Notes>52</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Blinn College  Associate Degree Nursing Program</vt:lpstr>
      <vt:lpstr>Blinn Associate Degree Nursing Program</vt:lpstr>
      <vt:lpstr>LVN, ADN, BSN??</vt:lpstr>
      <vt:lpstr>Completion Rates</vt:lpstr>
      <vt:lpstr>NCLEX-RN Pass Rates</vt:lpstr>
      <vt:lpstr>Job Placement Rates</vt:lpstr>
      <vt:lpstr>Generic Option Program</vt:lpstr>
      <vt:lpstr>FAQ Admissions Questions</vt:lpstr>
      <vt:lpstr>Admissions Requirements</vt:lpstr>
      <vt:lpstr>Admissions Requirements</vt:lpstr>
      <vt:lpstr>Admissions Requirements</vt:lpstr>
      <vt:lpstr>Admissions Requirements</vt:lpstr>
      <vt:lpstr>Admission Requirements</vt:lpstr>
      <vt:lpstr>Admission Requirements</vt:lpstr>
      <vt:lpstr>Admissions Requirements</vt:lpstr>
      <vt:lpstr>Admissions Requirements</vt:lpstr>
      <vt:lpstr>Admissions Requirements</vt:lpstr>
      <vt:lpstr>Admission Requirements</vt:lpstr>
      <vt:lpstr>ATI TEAS Study Guides</vt:lpstr>
      <vt:lpstr>ATI TEAS Study Guides</vt:lpstr>
      <vt:lpstr>Admissions Requirements</vt:lpstr>
      <vt:lpstr>Admissions Requirements</vt:lpstr>
      <vt:lpstr>Admissions Rankings Table</vt:lpstr>
      <vt:lpstr>What Can I Do to Make my Application Better? </vt:lpstr>
      <vt:lpstr>Admissions Requirements</vt:lpstr>
      <vt:lpstr>Admissions Requirements</vt:lpstr>
      <vt:lpstr>Admissions Requirements</vt:lpstr>
      <vt:lpstr>Admissions Requirements</vt:lpstr>
      <vt:lpstr>Admissions Requirements</vt:lpstr>
      <vt:lpstr>Texas Board of Nursing Licensure Eligibility Questions</vt:lpstr>
      <vt:lpstr>Texas Board of Nursing Licensure Eligibility Questions</vt:lpstr>
      <vt:lpstr>Texas Board of Nursing Licensure Eligibility Questions </vt:lpstr>
      <vt:lpstr>Texas Board of Nursing Licensure Eligibility Questions</vt:lpstr>
      <vt:lpstr>Texas Board of Nursing Licensure Eligibility Questions </vt:lpstr>
      <vt:lpstr>Texas Board of Nursing Licensure Eligibility Questions </vt:lpstr>
      <vt:lpstr>Admissions Requirements</vt:lpstr>
      <vt:lpstr>FAQ Admissions Questions</vt:lpstr>
      <vt:lpstr>FAQ Admissions Questions</vt:lpstr>
      <vt:lpstr>Expenses</vt:lpstr>
      <vt:lpstr>Scholarships, Grants, Etc.</vt:lpstr>
      <vt:lpstr>Policies</vt:lpstr>
      <vt:lpstr>Course Layout (Example)</vt:lpstr>
      <vt:lpstr>Preceptorship</vt:lpstr>
      <vt:lpstr>Clinical</vt:lpstr>
      <vt:lpstr>Clinical</vt:lpstr>
      <vt:lpstr>Simulation Center</vt:lpstr>
      <vt:lpstr>PowerPoint Presentation</vt:lpstr>
      <vt:lpstr>PowerPoint Presentation</vt:lpstr>
      <vt:lpstr>Student Organizations</vt:lpstr>
      <vt:lpstr>Pinning Ceremony</vt:lpstr>
      <vt:lpstr>RN Licensure</vt:lpstr>
      <vt:lpstr>Things You Can Start on NOW</vt:lpstr>
      <vt:lpstr>RELLIS Campus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Karla Ross</dc:creator>
  <cp:lastModifiedBy>Karla Ross</cp:lastModifiedBy>
  <cp:revision>55</cp:revision>
  <dcterms:created xsi:type="dcterms:W3CDTF">2018-05-01T08:20:07Z</dcterms:created>
  <dcterms:modified xsi:type="dcterms:W3CDTF">2019-01-16T22:05:01Z</dcterms:modified>
</cp:coreProperties>
</file>